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3" r:id="rId5"/>
    <p:sldId id="261" r:id="rId6"/>
    <p:sldId id="265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CCD9"/>
    <a:srgbClr val="9EAEC8"/>
    <a:srgbClr val="E2E3DB"/>
    <a:srgbClr val="9EADCC"/>
    <a:srgbClr val="9AA9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1166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28EAF-7767-79F7-86D6-80AA89D9A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74C6F-8877-E770-8B47-A0CABBF1A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B8D4F-523F-90C9-DCEE-441BB38EE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371D-C4ED-44DA-AA87-D890A98CD42B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1A431-ED5E-6A86-8F21-C3EACCE63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99C28-592F-6740-6B92-F53517B34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C93B-B334-4092-B80C-CF21E55D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7AD40-63F4-9C53-8976-9096B9A85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98F2A-7EBB-4933-CB11-8A644034A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B4ACE-F1A9-9C39-59D6-AD9FFE87F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371D-C4ED-44DA-AA87-D890A98CD42B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DA7E0-7BC9-A541-6C02-22A40C537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06987-2AE6-AB38-FE99-63312396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C93B-B334-4092-B80C-CF21E55D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47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6D68A1-B47D-1019-F456-59D241D9AC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3F184C-02C3-D9F7-944C-B5D9C6FBD7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0EA3C-CE9C-5CA7-D08B-EAAE97823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371D-C4ED-44DA-AA87-D890A98CD42B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583AC-F776-FAAC-D953-41A76140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3BCB6-5156-EFE2-CDB6-66FB1111D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C93B-B334-4092-B80C-CF21E55D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EC7A2-A16E-1511-8A9D-DF7B3B65F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D1FD8-4D67-1B7E-7B30-604B1546C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9590B-8EE0-F7D3-AF2B-B2B85D0B3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371D-C4ED-44DA-AA87-D890A98CD42B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D6D2F-6D12-E70A-6AC0-F6E57D8DC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4E09C-BBA7-09BB-04F3-04B0D2471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C93B-B334-4092-B80C-CF21E55D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38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D6152-1866-0FC2-7DA9-69957BA19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4ED72-76A4-D740-95E1-3FFB18661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F39E5-D016-53CE-8F75-222EB102F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371D-C4ED-44DA-AA87-D890A98CD42B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641D6-EC79-8631-5880-864D6BFF7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06471-D6B7-D15B-63BC-07987B0A1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C93B-B334-4092-B80C-CF21E55D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6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B68E7-5C71-67D7-C585-32B786751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8FCEB-E4DA-DA3E-458E-B4EA35BEDA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73BC4-B333-094B-DB39-EA483269A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99467-F559-9D8B-D51D-EDACAC648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371D-C4ED-44DA-AA87-D890A98CD42B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F836B7-5903-C969-5FC1-F702AA41E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2782AE-C6C4-E6B1-703E-97C3AB76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C93B-B334-4092-B80C-CF21E55D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04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D373C-6D80-B811-CCB7-7862D141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3BE4D-B23B-9740-6656-51FBB799F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1497E2-7B29-8E93-76A6-A558DAF7D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8CD67A-8FD0-EE03-B52E-74B47E7BA6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F752AC-494D-B7FA-B8FC-DADEB1F7EE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82DBB5-5E11-8C8E-D480-9032EBA4F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371D-C4ED-44DA-AA87-D890A98CD42B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3B4166-73C2-3C48-50A6-145ED08C9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589AD4-C5E7-CCB2-F8EE-ED25C1AB7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C93B-B334-4092-B80C-CF21E55D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17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21982-B1A3-9D95-688C-27146DEAF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5122B6-B3D5-B90E-5615-6D3E47DA5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371D-C4ED-44DA-AA87-D890A98CD42B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A19B9B-A979-6455-D87B-FDD96251A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248411-1D9D-916B-CD13-DE6AE1554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C93B-B334-4092-B80C-CF21E55D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6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4347F1-9467-71CD-E63E-45FA38F47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371D-C4ED-44DA-AA87-D890A98CD42B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630655-51A7-1E8F-A7DC-ACA03B1A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7258A-B8DA-E342-931E-F27D27641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C93B-B334-4092-B80C-CF21E55D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7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1D3AC-91E4-E66E-85AD-5194A970B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31933-C66C-4C5E-CD07-9CE7AA572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211760-FA3B-FB42-6C88-D9672CD46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683A7-A892-BDC6-D0F5-B8E933B8F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371D-C4ED-44DA-AA87-D890A98CD42B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5976EB-A247-019A-61EF-90BE055ED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CEB36-AFC9-1087-32AE-2897B358C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C93B-B334-4092-B80C-CF21E55D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44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FCB5F-2B21-A069-DDBB-BC54D5850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668A0E-73DA-9DFA-39F9-877028F465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D04C81-11B1-728F-FE4F-125302947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459D6-CDE0-5E9C-B624-86EA0B166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E371D-C4ED-44DA-AA87-D890A98CD42B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05B1B-C9C5-A1CD-3902-0A3D07297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D33DA-DA25-6570-085D-16FD04360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C93B-B334-4092-B80C-CF21E55D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7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718131-9952-BA1B-283E-5409F2C6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71A30B-F0A4-34EF-BE81-E83008950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E5A36-03CE-B421-D82B-D9A3E8279E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AE371D-C4ED-44DA-AA87-D890A98CD42B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2BB6E-D328-592D-7711-7890A4BE7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8127D-5AB5-6515-DB28-5BF9A76550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CBC93B-B334-4092-B80C-CF21E55D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23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a field with her arms outstretched&#10;&#10;Description automatically generated">
            <a:extLst>
              <a:ext uri="{FF2B5EF4-FFF2-40B4-BE49-F238E27FC236}">
                <a16:creationId xmlns:a16="http://schemas.microsoft.com/office/drawing/2014/main" id="{7AC10DFA-A381-0D99-47F3-5377C6FB1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361E92-B21D-008E-5F8A-B3860D36C8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" y="5347519"/>
            <a:ext cx="12170664" cy="1347738"/>
          </a:xfrm>
        </p:spPr>
        <p:txBody>
          <a:bodyPr>
            <a:normAutofit/>
          </a:bodyPr>
          <a:lstStyle/>
          <a:p>
            <a:r>
              <a:rPr lang="en-US" sz="6200" b="1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Sons of Light</a:t>
            </a:r>
            <a:r>
              <a:rPr lang="en-US" sz="6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–Light in The Gospels</a:t>
            </a:r>
          </a:p>
        </p:txBody>
      </p:sp>
    </p:spTree>
    <p:extLst>
      <p:ext uri="{BB962C8B-B14F-4D97-AF65-F5344CB8AC3E}">
        <p14:creationId xmlns:p14="http://schemas.microsoft.com/office/powerpoint/2010/main" val="52549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0CBD5C3-889D-B934-3FEB-BE05A7972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2132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956A38B-7AD6-CD89-A465-F18130EBDAC0}"/>
              </a:ext>
            </a:extLst>
          </p:cNvPr>
          <p:cNvSpPr txBox="1">
            <a:spLocks/>
          </p:cNvSpPr>
          <p:nvPr/>
        </p:nvSpPr>
        <p:spPr>
          <a:xfrm>
            <a:off x="10668" y="5713287"/>
            <a:ext cx="12170664" cy="1113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</a:t>
            </a:r>
            <a:r>
              <a:rPr lang="en-US" sz="5400" b="1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Light at Christ’s Birth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[Lk 1 &amp; 2]</a:t>
            </a:r>
          </a:p>
        </p:txBody>
      </p:sp>
    </p:spTree>
    <p:extLst>
      <p:ext uri="{BB962C8B-B14F-4D97-AF65-F5344CB8AC3E}">
        <p14:creationId xmlns:p14="http://schemas.microsoft.com/office/powerpoint/2010/main" val="3191195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691CD-A21C-6C86-F904-4831C33D9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D1F19-99A1-0213-25A9-4196D8246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FB7566-2C1E-4942-F1DC-8BA749043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F12B6D6-9236-998D-DC99-1D1F68E12D16}"/>
              </a:ext>
            </a:extLst>
          </p:cNvPr>
          <p:cNvSpPr txBox="1">
            <a:spLocks/>
          </p:cNvSpPr>
          <p:nvPr/>
        </p:nvSpPr>
        <p:spPr>
          <a:xfrm>
            <a:off x="10668" y="52718"/>
            <a:ext cx="12170664" cy="1113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</a:t>
            </a:r>
            <a:r>
              <a:rPr lang="en-US" sz="5400" b="1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Christ-Lights In the Darkness 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[Mt 5-6]</a:t>
            </a:r>
          </a:p>
        </p:txBody>
      </p:sp>
    </p:spTree>
    <p:extLst>
      <p:ext uri="{BB962C8B-B14F-4D97-AF65-F5344CB8AC3E}">
        <p14:creationId xmlns:p14="http://schemas.microsoft.com/office/powerpoint/2010/main" val="444494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2B65271-859C-46C0-A569-1E1C15E0EEA0}"/>
              </a:ext>
            </a:extLst>
          </p:cNvPr>
          <p:cNvSpPr/>
          <p:nvPr/>
        </p:nvSpPr>
        <p:spPr>
          <a:xfrm rot="5400000">
            <a:off x="-2471328" y="2002804"/>
            <a:ext cx="7163692" cy="2830621"/>
          </a:xfrm>
          <a:prstGeom prst="rect">
            <a:avLst/>
          </a:prstGeom>
          <a:gradFill flip="none" rotWithShape="1">
            <a:gsLst>
              <a:gs pos="0">
                <a:srgbClr val="E2E3DB"/>
              </a:gs>
              <a:gs pos="48000">
                <a:srgbClr val="9EAEC8"/>
              </a:gs>
              <a:gs pos="100000">
                <a:srgbClr val="BECCD9"/>
              </a:gs>
            </a:gsLst>
            <a:lin ang="10800000" scaled="1"/>
            <a:tileRect/>
          </a:gradFill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DE51F8-D48C-D7DD-DBF8-C088EAE1F774}"/>
              </a:ext>
            </a:extLst>
          </p:cNvPr>
          <p:cNvSpPr/>
          <p:nvPr/>
        </p:nvSpPr>
        <p:spPr>
          <a:xfrm rot="5400000">
            <a:off x="7216949" y="2013690"/>
            <a:ext cx="7163692" cy="2830621"/>
          </a:xfrm>
          <a:prstGeom prst="rect">
            <a:avLst/>
          </a:prstGeom>
          <a:gradFill flip="none" rotWithShape="1">
            <a:gsLst>
              <a:gs pos="0">
                <a:srgbClr val="E2E3DB"/>
              </a:gs>
              <a:gs pos="48000">
                <a:srgbClr val="9EAEC8"/>
              </a:gs>
              <a:gs pos="100000">
                <a:srgbClr val="BECCD9"/>
              </a:gs>
            </a:gsLst>
            <a:lin ang="10800000" scaled="1"/>
            <a:tileRect/>
          </a:gradFill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F5946EF-0B7D-9C47-5491-DC8DBFB6A6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8" r="-144" b="8260"/>
          <a:stretch/>
        </p:blipFill>
        <p:spPr bwMode="auto">
          <a:xfrm>
            <a:off x="500746" y="0"/>
            <a:ext cx="108857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E62047-9120-3B6C-DDC3-786A0FF6CC6F}"/>
              </a:ext>
            </a:extLst>
          </p:cNvPr>
          <p:cNvSpPr txBox="1"/>
          <p:nvPr/>
        </p:nvSpPr>
        <p:spPr>
          <a:xfrm>
            <a:off x="4275825" y="4933108"/>
            <a:ext cx="739591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</a:t>
            </a:r>
            <a:r>
              <a:rPr lang="en-US" sz="5400" b="1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Transfiguration</a:t>
            </a:r>
          </a:p>
          <a:p>
            <a:pPr algn="ctr"/>
            <a:r>
              <a:rPr lang="en-US" sz="5400" b="1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 17; Mk 9; Lk 9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00103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30501B2-3226-974E-12C5-3BE4219565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6" b="10593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F12B6D6-9236-998D-DC99-1D1F68E12D16}"/>
              </a:ext>
            </a:extLst>
          </p:cNvPr>
          <p:cNvSpPr txBox="1">
            <a:spLocks/>
          </p:cNvSpPr>
          <p:nvPr/>
        </p:nvSpPr>
        <p:spPr>
          <a:xfrm>
            <a:off x="10668" y="52718"/>
            <a:ext cx="12170664" cy="1113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</a:t>
            </a:r>
            <a:r>
              <a:rPr lang="en-US" sz="5400" b="1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Healthy Eyes &amp; Lighted Bodies 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[Lk 11]</a:t>
            </a:r>
          </a:p>
        </p:txBody>
      </p:sp>
    </p:spTree>
    <p:extLst>
      <p:ext uri="{BB962C8B-B14F-4D97-AF65-F5344CB8AC3E}">
        <p14:creationId xmlns:p14="http://schemas.microsoft.com/office/powerpoint/2010/main" val="1210040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FACF52B-7B31-C841-F9EC-65FA131A9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F12B6D6-9236-998D-DC99-1D1F68E12D16}"/>
              </a:ext>
            </a:extLst>
          </p:cNvPr>
          <p:cNvSpPr txBox="1">
            <a:spLocks/>
          </p:cNvSpPr>
          <p:nvPr/>
        </p:nvSpPr>
        <p:spPr>
          <a:xfrm>
            <a:off x="10668" y="52718"/>
            <a:ext cx="12170664" cy="1113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 </a:t>
            </a:r>
            <a:r>
              <a:rPr lang="en-US" sz="6000" b="1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Sons of Light Need Discernment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797105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3588367F-677E-3F10-A6D0-35FAB1DA0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028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F12B6D6-9236-998D-DC99-1D1F68E12D16}"/>
              </a:ext>
            </a:extLst>
          </p:cNvPr>
          <p:cNvSpPr txBox="1">
            <a:spLocks/>
          </p:cNvSpPr>
          <p:nvPr/>
        </p:nvSpPr>
        <p:spPr>
          <a:xfrm>
            <a:off x="10668" y="52718"/>
            <a:ext cx="12170664" cy="1113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6) </a:t>
            </a:r>
            <a:r>
              <a:rPr lang="en-US" sz="6600" b="1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Darkness At His Death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0A644A-F7A8-3D9A-64EF-D37C318BC023}"/>
              </a:ext>
            </a:extLst>
          </p:cNvPr>
          <p:cNvSpPr txBox="1"/>
          <p:nvPr/>
        </p:nvSpPr>
        <p:spPr>
          <a:xfrm>
            <a:off x="625254" y="1226946"/>
            <a:ext cx="110442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This darkness Thallus, in the third book of his </a:t>
            </a:r>
            <a:r>
              <a:rPr lang="en-US" sz="3600" i="1" dirty="0">
                <a:solidFill>
                  <a:schemeClr val="bg1"/>
                </a:solidFill>
              </a:rPr>
              <a:t>History</a:t>
            </a:r>
            <a:r>
              <a:rPr lang="en-US" sz="3600" dirty="0">
                <a:solidFill>
                  <a:schemeClr val="bg1"/>
                </a:solidFill>
              </a:rPr>
              <a:t>, calls, as appears to me without reason, an eclipse of the sun… The Passion of our Savior falls on the day before The Passover; but an eclipse of the sun takes place only when the moon comes under the sun… </a:t>
            </a:r>
            <a:r>
              <a:rPr lang="en-US" sz="3600" dirty="0" err="1">
                <a:solidFill>
                  <a:schemeClr val="bg1"/>
                </a:solidFill>
              </a:rPr>
              <a:t>Phlegon</a:t>
            </a:r>
            <a:r>
              <a:rPr lang="en-US" sz="3600" dirty="0">
                <a:solidFill>
                  <a:schemeClr val="bg1"/>
                </a:solidFill>
              </a:rPr>
              <a:t> records that, in the time of Tiberius Caesar, at full moon, there was a full eclipse of the sun from the sixth hour to the ninth – manifestly that one of which we speak. …it was </a:t>
            </a:r>
            <a:r>
              <a:rPr lang="en-US" sz="3600" b="1" dirty="0">
                <a:solidFill>
                  <a:schemeClr val="bg1"/>
                </a:solidFill>
              </a:rPr>
              <a:t>a darkness induced by God</a:t>
            </a:r>
            <a:r>
              <a:rPr lang="en-US" sz="36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599091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3588367F-677E-3F10-A6D0-35FAB1DA0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028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F12B6D6-9236-998D-DC99-1D1F68E12D16}"/>
              </a:ext>
            </a:extLst>
          </p:cNvPr>
          <p:cNvSpPr txBox="1">
            <a:spLocks/>
          </p:cNvSpPr>
          <p:nvPr/>
        </p:nvSpPr>
        <p:spPr>
          <a:xfrm>
            <a:off x="10668" y="52718"/>
            <a:ext cx="12170664" cy="1113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6) </a:t>
            </a:r>
            <a:r>
              <a:rPr lang="en-US" sz="6600" b="1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Darkness At His Death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5ABFE5-2648-6236-960A-27F6D2680600}"/>
              </a:ext>
            </a:extLst>
          </p:cNvPr>
          <p:cNvSpPr txBox="1"/>
          <p:nvPr/>
        </p:nvSpPr>
        <p:spPr>
          <a:xfrm>
            <a:off x="440198" y="4351148"/>
            <a:ext cx="110442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Darkness induced by God…</a:t>
            </a:r>
          </a:p>
          <a:p>
            <a:r>
              <a:rPr lang="en-US" sz="3600" dirty="0">
                <a:solidFill>
                  <a:schemeClr val="bg1"/>
                </a:solidFill>
              </a:rPr>
              <a:t>The 3hrs allude to SEVERAL OT verses: </a:t>
            </a:r>
          </a:p>
          <a:p>
            <a:r>
              <a:rPr lang="en-US" sz="3400" dirty="0">
                <a:solidFill>
                  <a:schemeClr val="bg1"/>
                </a:solidFill>
              </a:rPr>
              <a:t>Ex 10:23; </a:t>
            </a:r>
            <a:r>
              <a:rPr lang="en-US" sz="3400" dirty="0" err="1">
                <a:solidFill>
                  <a:schemeClr val="bg1"/>
                </a:solidFill>
              </a:rPr>
              <a:t>Jer</a:t>
            </a:r>
            <a:r>
              <a:rPr lang="en-US" sz="3400" dirty="0">
                <a:solidFill>
                  <a:schemeClr val="bg1"/>
                </a:solidFill>
              </a:rPr>
              <a:t> 15:9; Gen 1:2; Isa 50:3; </a:t>
            </a:r>
            <a:r>
              <a:rPr lang="en-US" sz="3400" dirty="0" err="1">
                <a:solidFill>
                  <a:schemeClr val="bg1"/>
                </a:solidFill>
              </a:rPr>
              <a:t>Ezk</a:t>
            </a:r>
            <a:r>
              <a:rPr lang="en-US" sz="3400" dirty="0">
                <a:solidFill>
                  <a:schemeClr val="bg1"/>
                </a:solidFill>
              </a:rPr>
              <a:t> 9; Joel 2; </a:t>
            </a:r>
            <a:r>
              <a:rPr lang="en-US" sz="3400" dirty="0" err="1">
                <a:solidFill>
                  <a:schemeClr val="bg1"/>
                </a:solidFill>
              </a:rPr>
              <a:t>Zeph</a:t>
            </a:r>
            <a:r>
              <a:rPr lang="en-US" sz="3400" dirty="0">
                <a:solidFill>
                  <a:schemeClr val="bg1"/>
                </a:solidFill>
              </a:rPr>
              <a:t> 1    </a:t>
            </a:r>
          </a:p>
          <a:p>
            <a:r>
              <a:rPr lang="en-US" sz="3400" dirty="0">
                <a:solidFill>
                  <a:schemeClr val="bg1"/>
                </a:solidFill>
              </a:rPr>
              <a:t>Two in </a:t>
            </a:r>
            <a:r>
              <a:rPr lang="en-US" sz="3400" b="1" dirty="0">
                <a:solidFill>
                  <a:schemeClr val="bg1"/>
                </a:solidFill>
              </a:rPr>
              <a:t>[Amos 5:18-20; 8:4-10] </a:t>
            </a:r>
            <a:r>
              <a:rPr lang="en-US" sz="3400" dirty="0">
                <a:solidFill>
                  <a:schemeClr val="bg1"/>
                </a:solidFill>
              </a:rPr>
              <a:t>And finally </a:t>
            </a:r>
            <a:r>
              <a:rPr lang="en-US" sz="3400" b="1" dirty="0">
                <a:solidFill>
                  <a:schemeClr val="bg1"/>
                </a:solidFill>
              </a:rPr>
              <a:t>[Isa 60:1-5a]</a:t>
            </a:r>
          </a:p>
        </p:txBody>
      </p:sp>
    </p:spTree>
    <p:extLst>
      <p:ext uri="{BB962C8B-B14F-4D97-AF65-F5344CB8AC3E}">
        <p14:creationId xmlns:p14="http://schemas.microsoft.com/office/powerpoint/2010/main" val="198550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691CD-A21C-6C86-F904-4831C33D9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D1F19-99A1-0213-25A9-4196D8246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FB7566-2C1E-4942-F1DC-8BA749043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F12B6D6-9236-998D-DC99-1D1F68E12D16}"/>
              </a:ext>
            </a:extLst>
          </p:cNvPr>
          <p:cNvSpPr txBox="1">
            <a:spLocks/>
          </p:cNvSpPr>
          <p:nvPr/>
        </p:nvSpPr>
        <p:spPr>
          <a:xfrm>
            <a:off x="10668" y="6631"/>
            <a:ext cx="12170664" cy="1793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7) </a:t>
            </a:r>
            <a:r>
              <a:rPr lang="en-US" sz="6000" b="1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His Return… will we be </a:t>
            </a:r>
            <a:br>
              <a:rPr lang="en-US" sz="6000" b="1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Christ-Lights In the Darkness?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0831350"/>
      </p:ext>
    </p:extLst>
  </p:cSld>
  <p:clrMapOvr>
    <a:masterClrMapping/>
  </p:clrMapOvr>
  <p:transition spd="slow">
    <p:strips dir="r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 to Walking In Light</Template>
  <TotalTime>86</TotalTime>
  <Words>240</Words>
  <Application>Microsoft Office PowerPoint</Application>
  <PresentationFormat>Widescreen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Sons of Light –Light in The Gospels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Sons of Light –Light in The Gospels</dc:title>
  <dc:creator>Coulter Wickerham</dc:creator>
  <cp:lastModifiedBy>Coulter Wickerham</cp:lastModifiedBy>
  <cp:revision>2</cp:revision>
  <dcterms:created xsi:type="dcterms:W3CDTF">2024-03-30T02:14:47Z</dcterms:created>
  <dcterms:modified xsi:type="dcterms:W3CDTF">2024-03-30T03:41:21Z</dcterms:modified>
</cp:coreProperties>
</file>