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2DA1-F1BB-BEB4-9451-877C287EA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B826C-7249-A851-782D-977D3CA3F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1BB87-3555-D8B9-E171-7409E0C9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643C-041A-EE3B-30CD-A712E182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B2FA-745B-43C8-4875-8D0A2261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5981-A5B1-C29F-7DA1-D3E7C080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A8C58-ECDF-8905-22C7-07BEF34C7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91E2-3478-F963-FC2B-14C6E7B0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A2E21-BF34-257B-62A0-BB3D5E44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C326A-B9F9-7180-D558-243FF51B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FDF16-786F-B161-FD53-54EBDD2C9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9077B-3B05-4E18-F7AC-0245170F9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9A165-E002-6DCA-7FA7-CE7BA603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4CE7-E527-A687-7CA1-8890B058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CBCF4-097F-8691-D6AA-EC2C7CCD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56B0-4248-C26F-AB52-1EB51779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124C-3091-8A18-ACE9-AD11AB43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EFBB-DA6C-31A0-BC59-7A8D2C15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68CB-ADF7-72D3-DDF5-06B08036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B7CA0-D31A-574D-CE75-EA41D53B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3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FEEB-7B02-EC24-F8D1-FC7E2CFB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CF3E0-885A-8135-F289-B21E95BE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5C14A-0226-0AE5-7D66-BE9B531B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B0A1-6D64-0486-257B-A1ABC31B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2C69-C04C-52CE-6956-56B6BBF9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133B-A08D-2955-0FDD-BF1DD728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A30A-53F4-6B8F-DEC3-9B31C9292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D58D4-3462-4EA4-560D-58B9BBA74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B10B5-8DF5-20CF-EE93-310D422F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F3AC-ECF9-7943-B89B-3D1198BD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BF661-56A3-67CA-23B0-6519B15A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93CC-0232-F01E-EFC1-11D34E43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618F-24F6-03EC-C91E-B1E0DF48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E1BCA-B4F9-75B0-00E0-02724CB68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A6686-64BA-B051-47FD-5C91AB311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F7D00-10CE-C551-C1F5-4933E1D83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6D237-0787-7A07-A363-CEFF3C2C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C6E92-0A1C-CF66-517E-3BAE79F3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3980F-FD1E-500B-64A7-856C4C32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9536-CC08-1FA7-499D-18A8EEF5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32C11-09B7-DB9E-B52A-6683F850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12C83-D538-BCA6-5B6B-328BAE92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BFDDC-1B47-31D7-F3F9-2543794B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CDCC5-C53F-9F46-FC3C-260CD2E3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28AD5-2D75-1B72-ECD3-DDBF3FF4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D9E08-29D9-4839-90E1-768C23A3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E854-7D80-F42A-8645-DE92943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DF2EA-16E9-B85F-62F1-A5F12593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497B3-02A1-E0E3-2AA6-BB746D381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65781-AF71-EBAC-CC4C-BB7CE30F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87817-963C-F67D-38B6-82FF6DCD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CB5A1-CD8C-941B-8733-F970033D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6CD7-8FE5-5BEA-75FF-D6555EB1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E7A7E-7F4A-0922-8FD2-4328BE330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113BE-9EF8-FF75-29F7-F49FE032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FF7C2-1249-0B93-BBA4-F9A84AC4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F7A02-F703-7006-BC8B-B9B4E75A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89386-BD23-1461-C31D-1A05D62E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ACB93-7B26-1031-BB57-62471CBC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A3A2E-E68D-632F-D889-0ECA3FF82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FF7EC-D768-8272-636A-000510F65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83369-6134-421F-A607-CCC68EA6B81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B441-5221-7773-092F-DF369D1E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5E7B-D643-5395-A136-B962254B8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CFB62-AA7C-444F-898A-4CD3A9B9E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Incredibles Disney GIF - Find &amp; Share on GIPHY">
            <a:extLst>
              <a:ext uri="{FF2B5EF4-FFF2-40B4-BE49-F238E27FC236}">
                <a16:creationId xmlns:a16="http://schemas.microsoft.com/office/drawing/2014/main" id="{98798BB7-A0A0-2C9F-CB5B-2B5FC7F1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47" y="1741588"/>
            <a:ext cx="6125306" cy="33748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AC3C73-6D14-E08E-0D37-F95AFA9D676E}"/>
              </a:ext>
            </a:extLst>
          </p:cNvPr>
          <p:cNvSpPr/>
          <p:nvPr/>
        </p:nvSpPr>
        <p:spPr>
          <a:xfrm>
            <a:off x="1170488" y="1712667"/>
            <a:ext cx="9860857" cy="339659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Outline</a:t>
            </a:r>
          </a:p>
          <a:p>
            <a:pPr marL="0" marR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 1-4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God’s Righteousness &amp;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Justification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Christ</a:t>
            </a:r>
          </a:p>
          <a:p>
            <a:pPr marL="0" marR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 5-8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He justified, He also Glorified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8:30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 9-11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graciously kept His promises to ALL Israel &amp; Gentiles	</a:t>
            </a:r>
          </a:p>
          <a:p>
            <a:pPr marL="0" marR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 12-15, live as transformed people!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[12:1-2]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Part of this,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[13:11-14]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Put on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Armor of Light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71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0042CD9-CC67-CBC8-478B-BCFCD0B2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r="44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CDB1A-0E13-989A-B1D9-06111561F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3596" y="743447"/>
            <a:ext cx="4169376" cy="3692028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sz="8000" b="1" dirty="0"/>
              <a:t>Armor </a:t>
            </a:r>
            <a:br>
              <a:rPr lang="en-US" sz="8000" b="1" dirty="0"/>
            </a:br>
            <a:r>
              <a:rPr lang="en-US" sz="8000" b="1" dirty="0"/>
              <a:t>of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6CB21-F977-BE6E-E71E-D511F5FC1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598" y="4629234"/>
            <a:ext cx="4169377" cy="1958379"/>
          </a:xfrm>
          <a:noFill/>
        </p:spPr>
        <p:txBody>
          <a:bodyPr>
            <a:normAutofit/>
          </a:bodyPr>
          <a:lstStyle/>
          <a:p>
            <a:r>
              <a:rPr lang="en-US" sz="3600" b="1" dirty="0"/>
              <a:t>Romans 13:11-14</a:t>
            </a:r>
          </a:p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3600" b="1" dirty="0" err="1">
                <a:solidFill>
                  <a:schemeClr val="bg1">
                    <a:lumMod val="50000"/>
                  </a:schemeClr>
                </a:solidFill>
              </a:rPr>
              <a:t>Thess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 5:1-11</a:t>
            </a:r>
          </a:p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Eph 6:10-20</a:t>
            </a:r>
          </a:p>
        </p:txBody>
      </p:sp>
    </p:spTree>
    <p:extLst>
      <p:ext uri="{BB962C8B-B14F-4D97-AF65-F5344CB8AC3E}">
        <p14:creationId xmlns:p14="http://schemas.microsoft.com/office/powerpoint/2010/main" val="276817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 person in armor holding a sword&#10;&#10;Description automatically generated">
            <a:extLst>
              <a:ext uri="{FF2B5EF4-FFF2-40B4-BE49-F238E27FC236}">
                <a16:creationId xmlns:a16="http://schemas.microsoft.com/office/drawing/2014/main" id="{D0042CD9-CC67-CBC8-478B-BCFCD0B2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-1" b="7811"/>
          <a:stretch/>
        </p:blipFill>
        <p:spPr bwMode="auto"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CDB1A-0E13-989A-B1D9-06111561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109828"/>
            <a:ext cx="6931319" cy="10012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Armor of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6CB21-F977-BE6E-E71E-D511F5FC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1" y="5963496"/>
            <a:ext cx="6931319" cy="619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Romans 13:11-14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982B1-4004-FEB5-5BD1-9F11EE707947}"/>
              </a:ext>
            </a:extLst>
          </p:cNvPr>
          <p:cNvSpPr txBox="1"/>
          <p:nvPr/>
        </p:nvSpPr>
        <p:spPr>
          <a:xfrm>
            <a:off x="658811" y="275303"/>
            <a:ext cx="109333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1) Love Neighbors [Rom 13:8-10]</a:t>
            </a:r>
          </a:p>
          <a:p>
            <a:r>
              <a:rPr lang="en-US" sz="3600" dirty="0"/>
              <a:t>	Jesus’ 2</a:t>
            </a:r>
            <a:r>
              <a:rPr lang="en-US" sz="3600" baseline="30000" dirty="0"/>
              <a:t>nd</a:t>
            </a:r>
            <a:r>
              <a:rPr lang="en-US" sz="3600" dirty="0"/>
              <a:t> Great Command. </a:t>
            </a:r>
            <a:r>
              <a:rPr lang="en-US" sz="3600" b="1" dirty="0"/>
              <a:t>[</a:t>
            </a:r>
            <a:r>
              <a:rPr lang="en-US" sz="3600" b="1" dirty="0" err="1"/>
              <a:t>Php</a:t>
            </a:r>
            <a:r>
              <a:rPr lang="en-US" sz="3600" b="1" dirty="0"/>
              <a:t> 2:1-4]</a:t>
            </a:r>
          </a:p>
          <a:p>
            <a:r>
              <a:rPr lang="en-US" sz="4000" b="1" dirty="0"/>
              <a:t>2) Paul’s “Call to Arms” [2 Tim 2:1-7]</a:t>
            </a:r>
          </a:p>
          <a:p>
            <a:r>
              <a:rPr lang="en-US" sz="3600" dirty="0"/>
              <a:t>	Jewish &amp; Greco-Roman culture knew war. </a:t>
            </a:r>
          </a:p>
          <a:p>
            <a:r>
              <a:rPr lang="en-US" sz="3600" dirty="0"/>
              <a:t>	For example, a Dead Sea Scroll title: </a:t>
            </a:r>
            <a:br>
              <a:rPr lang="en-US" sz="3600" dirty="0"/>
            </a:br>
            <a:r>
              <a:rPr lang="en-US" sz="3600" dirty="0"/>
              <a:t>		</a:t>
            </a:r>
            <a:r>
              <a:rPr lang="en-US" sz="3600" i="1" dirty="0"/>
              <a:t>War of The Sons of Light &amp; Sons of Darkness</a:t>
            </a:r>
          </a:p>
          <a:p>
            <a:r>
              <a:rPr lang="en-US" sz="3600" dirty="0"/>
              <a:t>	And in Jewish history, </a:t>
            </a:r>
            <a:r>
              <a:rPr lang="en-US" sz="3600" b="1" dirty="0"/>
              <a:t>4 Maccabees 13:16</a:t>
            </a:r>
            <a:r>
              <a:rPr lang="en-US" sz="3600" dirty="0"/>
              <a:t> </a:t>
            </a:r>
          </a:p>
          <a:p>
            <a:r>
              <a:rPr lang="en-US" sz="3600" dirty="0"/>
              <a:t>	Influencing NT language: </a:t>
            </a:r>
            <a:r>
              <a:rPr lang="en-US" sz="3600" b="1" dirty="0"/>
              <a:t>[Eph 6:10-12]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D93C0-3A9D-AD56-7C5A-29E526721ED9}"/>
              </a:ext>
            </a:extLst>
          </p:cNvPr>
          <p:cNvSpPr/>
          <p:nvPr/>
        </p:nvSpPr>
        <p:spPr>
          <a:xfrm>
            <a:off x="599818" y="200702"/>
            <a:ext cx="10992364" cy="50205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Macc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13:9-17 (NRSV)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“Brothers, let us die like brothers for the sake of the law; let us imitate the three youths in Assyria who despised the same ordeal of the furnace.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not be cowardly in the demonstration of our piety.”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one said, “Courage, brother,” another said, “Bear up nobly,”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another reminded them, “Remember whence you came, &amp; the father by whose hand Isaac would have submitted to being slain for the sake of piety.”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of them &amp; all of them together looking at one another, cheerful &amp; undaunted, said, “Let us with all our hearts consecrate ourselves to God, who gave us our lives, &amp; let us use our bodies as a bulwark for the law.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not fear him who thinks he is killing us,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great is the soul’s contest &amp; the danger of eternal torment lying before those who transgress the commandment of God.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let us put on the full armor of mastery of the passions that divine reason provides. </a:t>
            </a:r>
            <a:r>
              <a:rPr lang="en-US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if we so die, Abraham &amp; Isaac &amp; Jacob will welcome us, &amp; all the fathers will praise us.”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 person in armor holding a sword&#10;&#10;Description automatically generated">
            <a:extLst>
              <a:ext uri="{FF2B5EF4-FFF2-40B4-BE49-F238E27FC236}">
                <a16:creationId xmlns:a16="http://schemas.microsoft.com/office/drawing/2014/main" id="{D0042CD9-CC67-CBC8-478B-BCFCD0B2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-1" b="7811"/>
          <a:stretch/>
        </p:blipFill>
        <p:spPr bwMode="auto"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CDB1A-0E13-989A-B1D9-06111561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109828"/>
            <a:ext cx="6931319" cy="10012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Armor of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6CB21-F977-BE6E-E71E-D511F5FC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1" y="5963496"/>
            <a:ext cx="6931319" cy="619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Romans 13:11-14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982B1-4004-FEB5-5BD1-9F11EE707947}"/>
              </a:ext>
            </a:extLst>
          </p:cNvPr>
          <p:cNvSpPr txBox="1"/>
          <p:nvPr/>
        </p:nvSpPr>
        <p:spPr>
          <a:xfrm>
            <a:off x="658811" y="275303"/>
            <a:ext cx="109333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3) Wake up! [Rom 13:11]</a:t>
            </a:r>
          </a:p>
          <a:p>
            <a:r>
              <a:rPr lang="en-US" sz="3600" dirty="0"/>
              <a:t>	Keep a sense of urgency, don’t let hope die. </a:t>
            </a:r>
            <a:endParaRPr lang="en-US" sz="3600" b="1" dirty="0"/>
          </a:p>
          <a:p>
            <a:r>
              <a:rPr lang="en-US" sz="4000" b="1" dirty="0"/>
              <a:t>4) Cast off the works of darkness! [13:12]</a:t>
            </a:r>
          </a:p>
          <a:p>
            <a:r>
              <a:rPr lang="en-US" sz="3600" dirty="0"/>
              <a:t>	Get rid of sin, put on divine protection. </a:t>
            </a:r>
          </a:p>
          <a:p>
            <a:r>
              <a:rPr lang="en-US" sz="4000" b="1" dirty="0"/>
              <a:t>5) Walk properly [13:13]</a:t>
            </a:r>
            <a:endParaRPr lang="en-US" sz="4000" dirty="0"/>
          </a:p>
          <a:p>
            <a:r>
              <a:rPr lang="en-US" sz="3600" dirty="0"/>
              <a:t>	Avoid </a:t>
            </a:r>
            <a:r>
              <a:rPr lang="en-US" sz="3600" i="1" dirty="0"/>
              <a:t>things like these</a:t>
            </a:r>
            <a:r>
              <a:rPr lang="en-US" sz="3600" b="1" dirty="0"/>
              <a:t> [Gal 5:19-21]</a:t>
            </a:r>
          </a:p>
          <a:p>
            <a:r>
              <a:rPr lang="en-US" sz="4000" b="1" dirty="0"/>
              <a:t>6) Put on the Lord Jesus Christ [13:14]</a:t>
            </a:r>
            <a:endParaRPr lang="en-US" sz="4000" dirty="0"/>
          </a:p>
          <a:p>
            <a:r>
              <a:rPr lang="en-US" sz="3600" dirty="0"/>
              <a:t>  Christian identity. </a:t>
            </a:r>
            <a:r>
              <a:rPr lang="en-US" sz="3600" b="1" dirty="0"/>
              <a:t>[Col 3:1-4]</a:t>
            </a:r>
            <a:r>
              <a:rPr lang="en-US" sz="3600" dirty="0"/>
              <a:t> Do we ‘fit in’? </a:t>
            </a:r>
            <a:r>
              <a:rPr lang="en-US" sz="3600" b="1" dirty="0"/>
              <a:t>[1P 4:1-8]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DAD4B-801C-C355-2BFA-1D4AFFA5E320}"/>
              </a:ext>
            </a:extLst>
          </p:cNvPr>
          <p:cNvSpPr/>
          <p:nvPr/>
        </p:nvSpPr>
        <p:spPr>
          <a:xfrm>
            <a:off x="6371302" y="5230760"/>
            <a:ext cx="5592595" cy="14095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Don’t let Satan divide us!</a:t>
            </a:r>
          </a:p>
          <a:p>
            <a:pPr>
              <a:lnSpc>
                <a:spcPct val="115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[14:1-6, 12] Stand firm!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31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499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  <vt:lpstr>The Armor  of Light</vt:lpstr>
      <vt:lpstr>The Armor of Light</vt:lpstr>
      <vt:lpstr>The Armor of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3</cp:revision>
  <dcterms:created xsi:type="dcterms:W3CDTF">2024-04-13T02:49:19Z</dcterms:created>
  <dcterms:modified xsi:type="dcterms:W3CDTF">2024-04-13T04:11:32Z</dcterms:modified>
</cp:coreProperties>
</file>