
<file path=[Content_Types].xml><?xml version="1.0" encoding="utf-8"?>
<Types xmlns="http://schemas.openxmlformats.org/package/2006/content-types">
  <Default Extension="fntdata" ContentType="application/x-fontdat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18288000" cy="10287000"/>
  <p:notesSz cx="6858000" cy="9144000"/>
  <p:embeddedFontLst>
    <p:embeddedFont>
      <p:font typeface="Calibri" panose="020F0502020204030204" pitchFamily="34" charset="0"/>
      <p:regular r:id="rId12"/>
      <p:bold r:id="rId13"/>
      <p:italic r:id="rId14"/>
      <p:boldItalic r:id="rId1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4" d="100"/>
          <a:sy n="54" d="100"/>
        </p:scale>
        <p:origin x="754" y="9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 b="-222"/>
            </a:stretch>
          </a:blipFill>
        </p:spPr>
        <p:txBody>
          <a:bodyPr/>
          <a:lstStyle/>
          <a:p>
            <a:endParaRPr lang="en-US"/>
          </a:p>
        </p:txBody>
      </p:sp>
      <p:grpSp>
        <p:nvGrpSpPr>
          <p:cNvPr id="3" name="Group 3"/>
          <p:cNvGrpSpPr/>
          <p:nvPr/>
        </p:nvGrpSpPr>
        <p:grpSpPr>
          <a:xfrm>
            <a:off x="1028700" y="-2971768"/>
            <a:ext cx="16230600" cy="16230535"/>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4976" r="-24976"/>
              </a:stretch>
            </a:blipFill>
          </p:spPr>
          <p:txBody>
            <a:bodyPr/>
            <a:lstStyle/>
            <a:p>
              <a:endParaRPr lang="en-US"/>
            </a:p>
          </p:txBody>
        </p:sp>
      </p:grpSp>
      <p:grpSp>
        <p:nvGrpSpPr>
          <p:cNvPr id="5" name="Group 5"/>
          <p:cNvGrpSpPr/>
          <p:nvPr/>
        </p:nvGrpSpPr>
        <p:grpSpPr>
          <a:xfrm rot="-10800000">
            <a:off x="3529749" y="-470729"/>
            <a:ext cx="11228502" cy="11228457"/>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4976" r="-24976"/>
              </a:stretch>
            </a:blipFill>
          </p:spPr>
          <p:txBody>
            <a:bodyPr/>
            <a:lstStyle/>
            <a:p>
              <a:endParaRPr lang="en-US"/>
            </a:p>
          </p:txBody>
        </p:sp>
      </p:grpSp>
      <p:sp>
        <p:nvSpPr>
          <p:cNvPr id="7" name="TextBox 7"/>
          <p:cNvSpPr txBox="1"/>
          <p:nvPr/>
        </p:nvSpPr>
        <p:spPr>
          <a:xfrm>
            <a:off x="3793172" y="4599347"/>
            <a:ext cx="10701656" cy="1135932"/>
          </a:xfrm>
          <a:prstGeom prst="rect">
            <a:avLst/>
          </a:prstGeom>
          <a:ln>
            <a:noFill/>
          </a:ln>
        </p:spPr>
        <p:txBody>
          <a:bodyPr lIns="0" tIns="0" rIns="0" bIns="0" rtlCol="0" anchor="t">
            <a:spAutoFit/>
          </a:bodyPr>
          <a:lstStyle/>
          <a:p>
            <a:pPr algn="ctr">
              <a:lnSpc>
                <a:spcPts val="8787"/>
              </a:lnSpc>
              <a:spcBef>
                <a:spcPct val="0"/>
              </a:spcBef>
            </a:pPr>
            <a:r>
              <a:rPr lang="en-US" sz="8500" b="1" spc="1757" dirty="0">
                <a:ln w="22225">
                  <a:solidFill>
                    <a:schemeClr val="tx1"/>
                  </a:solidFill>
                </a:ln>
                <a:solidFill>
                  <a:srgbClr val="FFFFFF"/>
                </a:solidFill>
                <a:latin typeface="Gotham Bold"/>
              </a:rPr>
              <a:t>TRANSFORMED</a:t>
            </a:r>
          </a:p>
        </p:txBody>
      </p:sp>
      <p:sp>
        <p:nvSpPr>
          <p:cNvPr id="8" name="TextBox 8"/>
          <p:cNvSpPr txBox="1"/>
          <p:nvPr/>
        </p:nvSpPr>
        <p:spPr>
          <a:xfrm>
            <a:off x="6275643" y="7082615"/>
            <a:ext cx="5736712" cy="1795363"/>
          </a:xfrm>
          <a:prstGeom prst="rect">
            <a:avLst/>
          </a:prstGeom>
        </p:spPr>
        <p:txBody>
          <a:bodyPr lIns="0" tIns="0" rIns="0" bIns="0" rtlCol="0" anchor="t">
            <a:spAutoFit/>
          </a:bodyPr>
          <a:lstStyle/>
          <a:p>
            <a:pPr algn="ctr">
              <a:lnSpc>
                <a:spcPts val="3493"/>
              </a:lnSpc>
              <a:spcBef>
                <a:spcPct val="0"/>
              </a:spcBef>
            </a:pPr>
            <a:r>
              <a:rPr lang="en-US" sz="3200" b="1" spc="1239" dirty="0">
                <a:ln>
                  <a:solidFill>
                    <a:schemeClr val="tx1"/>
                  </a:solidFill>
                </a:ln>
                <a:solidFill>
                  <a:srgbClr val="FFFFFF"/>
                </a:solidFill>
                <a:latin typeface="Gotham Bold"/>
              </a:rPr>
              <a:t>GENESIS 37 | NORTHEAST CHURCH OF CHRIST 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 b="-222"/>
            </a:stretch>
          </a:blipFill>
        </p:spPr>
        <p:txBody>
          <a:bodyPr/>
          <a:lstStyle/>
          <a:p>
            <a:endParaRPr lang="en-US"/>
          </a:p>
        </p:txBody>
      </p:sp>
      <p:grpSp>
        <p:nvGrpSpPr>
          <p:cNvPr id="3" name="Group 3"/>
          <p:cNvGrpSpPr/>
          <p:nvPr/>
        </p:nvGrpSpPr>
        <p:grpSpPr>
          <a:xfrm>
            <a:off x="1028700" y="-2971768"/>
            <a:ext cx="16230600" cy="16230535"/>
            <a:chOff x="0" y="0"/>
            <a:chExt cx="6350000" cy="6349975"/>
          </a:xfrm>
        </p:grpSpPr>
        <p:sp>
          <p:nvSpPr>
            <p:cNvPr id="4" name="Freeform 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4976" r="-24976"/>
              </a:stretch>
            </a:blipFill>
          </p:spPr>
          <p:txBody>
            <a:bodyPr/>
            <a:lstStyle/>
            <a:p>
              <a:endParaRPr lang="en-US"/>
            </a:p>
          </p:txBody>
        </p:sp>
      </p:grpSp>
      <p:grpSp>
        <p:nvGrpSpPr>
          <p:cNvPr id="5" name="Group 5"/>
          <p:cNvGrpSpPr/>
          <p:nvPr/>
        </p:nvGrpSpPr>
        <p:grpSpPr>
          <a:xfrm rot="-10800000">
            <a:off x="3529749" y="-470729"/>
            <a:ext cx="11228502" cy="11228457"/>
            <a:chOff x="0" y="0"/>
            <a:chExt cx="6350000" cy="6349975"/>
          </a:xfrm>
        </p:grpSpPr>
        <p:sp>
          <p:nvSpPr>
            <p:cNvPr id="6" name="Freeform 6"/>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24976" r="-24976"/>
              </a:stretch>
            </a:blipFill>
          </p:spPr>
          <p:txBody>
            <a:bodyPr/>
            <a:lstStyle/>
            <a:p>
              <a:endParaRPr lang="en-US"/>
            </a:p>
          </p:txBody>
        </p:sp>
      </p:grpSp>
      <p:sp>
        <p:nvSpPr>
          <p:cNvPr id="7" name="TextBox 7"/>
          <p:cNvSpPr txBox="1"/>
          <p:nvPr/>
        </p:nvSpPr>
        <p:spPr>
          <a:xfrm>
            <a:off x="3793172" y="4599347"/>
            <a:ext cx="10701656" cy="1135932"/>
          </a:xfrm>
          <a:prstGeom prst="rect">
            <a:avLst/>
          </a:prstGeom>
        </p:spPr>
        <p:txBody>
          <a:bodyPr lIns="0" tIns="0" rIns="0" bIns="0" rtlCol="0" anchor="t">
            <a:spAutoFit/>
          </a:bodyPr>
          <a:lstStyle/>
          <a:p>
            <a:pPr algn="ctr">
              <a:lnSpc>
                <a:spcPts val="8787"/>
              </a:lnSpc>
              <a:spcBef>
                <a:spcPct val="0"/>
              </a:spcBef>
            </a:pPr>
            <a:r>
              <a:rPr lang="en-US" sz="8500" b="1" spc="1757" dirty="0">
                <a:ln>
                  <a:solidFill>
                    <a:schemeClr val="tx1"/>
                  </a:solidFill>
                </a:ln>
                <a:solidFill>
                  <a:srgbClr val="FFFFFF"/>
                </a:solidFill>
                <a:latin typeface="Gotham Bold"/>
              </a:rPr>
              <a:t>TRANSFORMED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 b="-222"/>
            </a:stretch>
          </a:blipFill>
        </p:spPr>
        <p:txBody>
          <a:bodyPr/>
          <a:lstStyle/>
          <a:p>
            <a:endParaRPr lang="en-US"/>
          </a:p>
        </p:txBody>
      </p:sp>
      <p:grpSp>
        <p:nvGrpSpPr>
          <p:cNvPr id="3" name="Group 3"/>
          <p:cNvGrpSpPr/>
          <p:nvPr/>
        </p:nvGrpSpPr>
        <p:grpSpPr>
          <a:xfrm>
            <a:off x="1415845" y="1342103"/>
            <a:ext cx="15456310" cy="7621229"/>
            <a:chOff x="0" y="0"/>
            <a:chExt cx="20608413" cy="10161639"/>
          </a:xfrm>
        </p:grpSpPr>
        <p:pic>
          <p:nvPicPr>
            <p:cNvPr id="4" name="Picture 4"/>
            <p:cNvPicPr>
              <a:picLocks noChangeAspect="1"/>
            </p:cNvPicPr>
            <p:nvPr/>
          </p:nvPicPr>
          <p:blipFill>
            <a:blip r:embed="rId3"/>
            <a:srcRect t="13030" b="13030"/>
            <a:stretch>
              <a:fillRect/>
            </a:stretch>
          </p:blipFill>
          <p:spPr>
            <a:xfrm>
              <a:off x="0" y="0"/>
              <a:ext cx="20608413" cy="10161639"/>
            </a:xfrm>
            <a:prstGeom prst="rect">
              <a:avLst/>
            </a:prstGeom>
          </p:spPr>
        </p:pic>
      </p:grpSp>
      <p:sp>
        <p:nvSpPr>
          <p:cNvPr id="5" name="TextBox 5"/>
          <p:cNvSpPr txBox="1"/>
          <p:nvPr/>
        </p:nvSpPr>
        <p:spPr>
          <a:xfrm>
            <a:off x="3683717" y="3559256"/>
            <a:ext cx="10920565" cy="2616101"/>
          </a:xfrm>
          <a:prstGeom prst="rect">
            <a:avLst/>
          </a:prstGeom>
        </p:spPr>
        <p:txBody>
          <a:bodyPr lIns="0" tIns="0" rIns="0" bIns="0" rtlCol="0" anchor="t">
            <a:spAutoFit/>
          </a:bodyPr>
          <a:lstStyle/>
          <a:p>
            <a:pPr algn="ctr">
              <a:lnSpc>
                <a:spcPts val="10181"/>
              </a:lnSpc>
            </a:pPr>
            <a:r>
              <a:rPr lang="en-US" sz="8556" b="1" spc="367" dirty="0">
                <a:ln>
                  <a:solidFill>
                    <a:schemeClr val="tx1"/>
                  </a:solidFill>
                </a:ln>
                <a:solidFill>
                  <a:srgbClr val="FFFFFF"/>
                </a:solidFill>
                <a:latin typeface="Gotham Bold"/>
              </a:rPr>
              <a:t>THE GOSPEL IN OUR LIVES.</a:t>
            </a:r>
          </a:p>
        </p:txBody>
      </p:sp>
      <p:sp>
        <p:nvSpPr>
          <p:cNvPr id="6" name="TextBox 6"/>
          <p:cNvSpPr txBox="1"/>
          <p:nvPr/>
        </p:nvSpPr>
        <p:spPr>
          <a:xfrm>
            <a:off x="6446253" y="6376909"/>
            <a:ext cx="5395494" cy="982613"/>
          </a:xfrm>
          <a:prstGeom prst="rect">
            <a:avLst/>
          </a:prstGeom>
        </p:spPr>
        <p:txBody>
          <a:bodyPr lIns="0" tIns="0" rIns="0" bIns="0" rtlCol="0" anchor="t">
            <a:spAutoFit/>
          </a:bodyPr>
          <a:lstStyle/>
          <a:p>
            <a:pPr marL="0" lvl="0" indent="0" algn="ctr">
              <a:lnSpc>
                <a:spcPts val="3827"/>
              </a:lnSpc>
              <a:spcBef>
                <a:spcPct val="0"/>
              </a:spcBef>
            </a:pPr>
            <a:r>
              <a:rPr lang="en-US" sz="3387" b="1" spc="145" dirty="0">
                <a:ln>
                  <a:solidFill>
                    <a:schemeClr val="tx1"/>
                  </a:solidFill>
                </a:ln>
                <a:solidFill>
                  <a:srgbClr val="FFFFFF"/>
                </a:solidFill>
                <a:latin typeface="Gotham Bold"/>
              </a:rPr>
              <a:t>ROM 3.9-12; 5.6-11</a:t>
            </a:r>
            <a:r>
              <a:rPr lang="en-US" sz="3387" b="1" spc="145">
                <a:ln>
                  <a:solidFill>
                    <a:schemeClr val="tx1"/>
                  </a:solidFill>
                </a:ln>
                <a:solidFill>
                  <a:srgbClr val="FFFFFF"/>
                </a:solidFill>
                <a:latin typeface="Gotham Bold"/>
              </a:rPr>
              <a:t>; </a:t>
            </a:r>
          </a:p>
          <a:p>
            <a:pPr marL="0" lvl="0" indent="0" algn="ctr">
              <a:lnSpc>
                <a:spcPts val="3827"/>
              </a:lnSpc>
              <a:spcBef>
                <a:spcPct val="0"/>
              </a:spcBef>
            </a:pPr>
            <a:r>
              <a:rPr lang="en-US" sz="3387" b="1" spc="145">
                <a:ln>
                  <a:solidFill>
                    <a:schemeClr val="tx1"/>
                  </a:solidFill>
                </a:ln>
                <a:solidFill>
                  <a:srgbClr val="FFFFFF"/>
                </a:solidFill>
                <a:latin typeface="Gotham Bold"/>
              </a:rPr>
              <a:t>PSA </a:t>
            </a:r>
            <a:r>
              <a:rPr lang="en-US" sz="3387" b="1" spc="145" dirty="0">
                <a:ln>
                  <a:solidFill>
                    <a:schemeClr val="tx1"/>
                  </a:solidFill>
                </a:ln>
                <a:solidFill>
                  <a:srgbClr val="FFFFFF"/>
                </a:solidFill>
                <a:latin typeface="Gotham Bold"/>
              </a:rPr>
              <a:t>51.5-10</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666" b="-7666"/>
            </a:stretch>
          </a:blipFill>
        </p:spPr>
        <p:txBody>
          <a:bodyPr/>
          <a:lstStyle/>
          <a:p>
            <a:endParaRPr lang="en-US"/>
          </a:p>
        </p:txBody>
      </p:sp>
      <p:grpSp>
        <p:nvGrpSpPr>
          <p:cNvPr id="3" name="Group 3"/>
          <p:cNvGrpSpPr/>
          <p:nvPr/>
        </p:nvGrpSpPr>
        <p:grpSpPr>
          <a:xfrm>
            <a:off x="8222226" y="0"/>
            <a:ext cx="1843548" cy="10287000"/>
            <a:chOff x="0" y="0"/>
            <a:chExt cx="2458065" cy="13716000"/>
          </a:xfrm>
        </p:grpSpPr>
        <p:pic>
          <p:nvPicPr>
            <p:cNvPr id="4" name="Picture 4"/>
            <p:cNvPicPr>
              <a:picLocks noChangeAspect="1"/>
            </p:cNvPicPr>
            <p:nvPr/>
          </p:nvPicPr>
          <p:blipFill>
            <a:blip r:embed="rId3"/>
            <a:srcRect l="44937" r="44937"/>
            <a:stretch>
              <a:fillRect/>
            </a:stretch>
          </p:blipFill>
          <p:spPr>
            <a:xfrm>
              <a:off x="0" y="0"/>
              <a:ext cx="2458065" cy="13716000"/>
            </a:xfrm>
            <a:prstGeom prst="rect">
              <a:avLst/>
            </a:prstGeom>
          </p:spPr>
        </p:pic>
      </p:grpSp>
      <p:sp>
        <p:nvSpPr>
          <p:cNvPr id="5" name="TextBox 5"/>
          <p:cNvSpPr txBox="1"/>
          <p:nvPr/>
        </p:nvSpPr>
        <p:spPr>
          <a:xfrm>
            <a:off x="1028700" y="3208094"/>
            <a:ext cx="6588663" cy="2077492"/>
          </a:xfrm>
          <a:prstGeom prst="rect">
            <a:avLst/>
          </a:prstGeom>
        </p:spPr>
        <p:txBody>
          <a:bodyPr lIns="0" tIns="0" rIns="0" bIns="0" rtlCol="0" anchor="t">
            <a:spAutoFit/>
          </a:bodyPr>
          <a:lstStyle/>
          <a:p>
            <a:pPr>
              <a:lnSpc>
                <a:spcPts val="5401"/>
              </a:lnSpc>
            </a:pPr>
            <a:r>
              <a:rPr lang="en-US" sz="4779" b="1" spc="205" dirty="0">
                <a:ln>
                  <a:solidFill>
                    <a:schemeClr val="tx1"/>
                  </a:solidFill>
                </a:ln>
                <a:solidFill>
                  <a:srgbClr val="FFFFFF"/>
                </a:solidFill>
                <a:latin typeface="Gotham Bold"/>
              </a:rPr>
              <a:t>TRANSFORMATION</a:t>
            </a:r>
          </a:p>
          <a:p>
            <a:pPr>
              <a:lnSpc>
                <a:spcPts val="5401"/>
              </a:lnSpc>
            </a:pPr>
            <a:r>
              <a:rPr lang="en-US" sz="4779" b="1" spc="205" dirty="0">
                <a:ln>
                  <a:solidFill>
                    <a:schemeClr val="tx1"/>
                  </a:solidFill>
                </a:ln>
                <a:solidFill>
                  <a:srgbClr val="FFFFFF"/>
                </a:solidFill>
                <a:latin typeface="Gotham Bold"/>
              </a:rPr>
              <a:t>THE STORY OF GENESIS:</a:t>
            </a:r>
          </a:p>
          <a:p>
            <a:pPr>
              <a:lnSpc>
                <a:spcPts val="5401"/>
              </a:lnSpc>
              <a:spcBef>
                <a:spcPct val="0"/>
              </a:spcBef>
            </a:pPr>
            <a:r>
              <a:rPr lang="en-US" sz="4779" b="1" spc="205" dirty="0">
                <a:ln>
                  <a:solidFill>
                    <a:schemeClr val="tx1"/>
                  </a:solidFill>
                </a:ln>
                <a:solidFill>
                  <a:srgbClr val="FFFFFF"/>
                </a:solidFill>
                <a:latin typeface="Gotham Bold"/>
              </a:rPr>
              <a:t>CREATION</a:t>
            </a:r>
          </a:p>
        </p:txBody>
      </p:sp>
      <p:sp>
        <p:nvSpPr>
          <p:cNvPr id="6" name="TextBox 6"/>
          <p:cNvSpPr txBox="1"/>
          <p:nvPr/>
        </p:nvSpPr>
        <p:spPr>
          <a:xfrm>
            <a:off x="11780274" y="3208094"/>
            <a:ext cx="5479026" cy="4039567"/>
          </a:xfrm>
          <a:prstGeom prst="rect">
            <a:avLst/>
          </a:prstGeom>
        </p:spPr>
        <p:txBody>
          <a:bodyPr lIns="0" tIns="0" rIns="0" bIns="0" rtlCol="0" anchor="t">
            <a:spAutoFit/>
          </a:bodyPr>
          <a:lstStyle/>
          <a:p>
            <a:pPr>
              <a:lnSpc>
                <a:spcPts val="3476"/>
              </a:lnSpc>
              <a:spcBef>
                <a:spcPct val="0"/>
              </a:spcBef>
            </a:pPr>
            <a:r>
              <a:rPr lang="en-US" sz="3200" spc="-61" dirty="0">
                <a:solidFill>
                  <a:srgbClr val="FFFFFF"/>
                </a:solidFill>
                <a:latin typeface="Gotham"/>
              </a:rPr>
              <a:t>In the beginning God created the heavens and the earth: Now the earth was formless and void, with darkness covering the surface of the watery depths, and the Spirit of God was hovering over </a:t>
            </a:r>
            <a:r>
              <a:rPr lang="en-US" sz="3200" spc="-61" dirty="0" err="1">
                <a:solidFill>
                  <a:srgbClr val="FFFFFF"/>
                </a:solidFill>
                <a:latin typeface="Gotham"/>
              </a:rPr>
              <a:t>hte</a:t>
            </a:r>
            <a:r>
              <a:rPr lang="en-US" sz="3200" spc="-61" dirty="0">
                <a:solidFill>
                  <a:srgbClr val="FFFFFF"/>
                </a:solidFill>
                <a:latin typeface="Gotham"/>
              </a:rPr>
              <a:t> surface of the waters. Then God said, ‘Let there be light, and there was light…’ (Gen 1.1ff)</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666" b="-7666"/>
            </a:stretch>
          </a:blipFill>
        </p:spPr>
        <p:txBody>
          <a:bodyPr/>
          <a:lstStyle/>
          <a:p>
            <a:endParaRPr lang="en-US"/>
          </a:p>
        </p:txBody>
      </p:sp>
      <p:grpSp>
        <p:nvGrpSpPr>
          <p:cNvPr id="3" name="Group 3"/>
          <p:cNvGrpSpPr/>
          <p:nvPr/>
        </p:nvGrpSpPr>
        <p:grpSpPr>
          <a:xfrm>
            <a:off x="8222226" y="0"/>
            <a:ext cx="1843548" cy="10287000"/>
            <a:chOff x="0" y="0"/>
            <a:chExt cx="2458065" cy="13716000"/>
          </a:xfrm>
        </p:grpSpPr>
        <p:pic>
          <p:nvPicPr>
            <p:cNvPr id="4" name="Picture 4"/>
            <p:cNvPicPr>
              <a:picLocks noChangeAspect="1"/>
            </p:cNvPicPr>
            <p:nvPr/>
          </p:nvPicPr>
          <p:blipFill>
            <a:blip r:embed="rId3"/>
            <a:srcRect l="44937" r="44937"/>
            <a:stretch>
              <a:fillRect/>
            </a:stretch>
          </p:blipFill>
          <p:spPr>
            <a:xfrm>
              <a:off x="0" y="0"/>
              <a:ext cx="2458065" cy="13716000"/>
            </a:xfrm>
            <a:prstGeom prst="rect">
              <a:avLst/>
            </a:prstGeom>
          </p:spPr>
        </p:pic>
      </p:grpSp>
      <p:sp>
        <p:nvSpPr>
          <p:cNvPr id="5" name="TextBox 5"/>
          <p:cNvSpPr txBox="1"/>
          <p:nvPr/>
        </p:nvSpPr>
        <p:spPr>
          <a:xfrm>
            <a:off x="1028700" y="3208094"/>
            <a:ext cx="6588663" cy="2077492"/>
          </a:xfrm>
          <a:prstGeom prst="rect">
            <a:avLst/>
          </a:prstGeom>
        </p:spPr>
        <p:txBody>
          <a:bodyPr lIns="0" tIns="0" rIns="0" bIns="0" rtlCol="0" anchor="t">
            <a:spAutoFit/>
          </a:bodyPr>
          <a:lstStyle/>
          <a:p>
            <a:pPr>
              <a:lnSpc>
                <a:spcPts val="5401"/>
              </a:lnSpc>
            </a:pPr>
            <a:r>
              <a:rPr lang="en-US" sz="4779" b="1" spc="205" dirty="0">
                <a:ln>
                  <a:solidFill>
                    <a:schemeClr val="tx1"/>
                  </a:solidFill>
                </a:ln>
                <a:solidFill>
                  <a:srgbClr val="FFFFFF"/>
                </a:solidFill>
                <a:latin typeface="Gotham Bold"/>
              </a:rPr>
              <a:t>TRANSFORMATION</a:t>
            </a:r>
          </a:p>
          <a:p>
            <a:pPr>
              <a:lnSpc>
                <a:spcPts val="5401"/>
              </a:lnSpc>
            </a:pPr>
            <a:r>
              <a:rPr lang="en-US" sz="4779" b="1" spc="205" dirty="0">
                <a:ln>
                  <a:solidFill>
                    <a:schemeClr val="tx1"/>
                  </a:solidFill>
                </a:ln>
                <a:solidFill>
                  <a:srgbClr val="FFFFFF"/>
                </a:solidFill>
                <a:latin typeface="Gotham Bold"/>
              </a:rPr>
              <a:t>THE STORY OF GENESIS:</a:t>
            </a:r>
          </a:p>
          <a:p>
            <a:pPr>
              <a:lnSpc>
                <a:spcPts val="5401"/>
              </a:lnSpc>
              <a:spcBef>
                <a:spcPct val="0"/>
              </a:spcBef>
            </a:pPr>
            <a:r>
              <a:rPr lang="en-US" sz="4779" b="1" spc="205" dirty="0">
                <a:ln>
                  <a:solidFill>
                    <a:schemeClr val="tx1"/>
                  </a:solidFill>
                </a:ln>
                <a:solidFill>
                  <a:srgbClr val="FFFFFF"/>
                </a:solidFill>
                <a:latin typeface="Gotham Bold"/>
              </a:rPr>
              <a:t>CREATION</a:t>
            </a:r>
          </a:p>
        </p:txBody>
      </p:sp>
      <p:sp>
        <p:nvSpPr>
          <p:cNvPr id="6" name="TextBox 6"/>
          <p:cNvSpPr txBox="1"/>
          <p:nvPr/>
        </p:nvSpPr>
        <p:spPr>
          <a:xfrm>
            <a:off x="11780274" y="3208094"/>
            <a:ext cx="5479026" cy="3141886"/>
          </a:xfrm>
          <a:prstGeom prst="rect">
            <a:avLst/>
          </a:prstGeom>
        </p:spPr>
        <p:txBody>
          <a:bodyPr lIns="0" tIns="0" rIns="0" bIns="0" rtlCol="0" anchor="t">
            <a:spAutoFit/>
          </a:bodyPr>
          <a:lstStyle/>
          <a:p>
            <a:pPr>
              <a:lnSpc>
                <a:spcPts val="3476"/>
              </a:lnSpc>
            </a:pPr>
            <a:r>
              <a:rPr lang="en-US" sz="3200" spc="-61" dirty="0">
                <a:solidFill>
                  <a:srgbClr val="FFFFFF"/>
                </a:solidFill>
                <a:latin typeface="Gotham"/>
              </a:rPr>
              <a:t>At that time, when the LORD God made the earth and the heavens, no shrub of the field had yet grown in the land, and no plant of the </a:t>
            </a:r>
            <a:r>
              <a:rPr lang="en-US" sz="3200" spc="-61" dirty="0" err="1">
                <a:solidFill>
                  <a:srgbClr val="FFFFFF"/>
                </a:solidFill>
                <a:latin typeface="Gotham"/>
              </a:rPr>
              <a:t>fiield</a:t>
            </a:r>
            <a:r>
              <a:rPr lang="en-US" sz="3200" spc="-61" dirty="0">
                <a:solidFill>
                  <a:srgbClr val="FFFFFF"/>
                </a:solidFill>
                <a:latin typeface="Gotham"/>
              </a:rPr>
              <a:t> had yet sprouted… then the LORD God planted a Garden in Eden (Gen 2.4-8)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666" b="-7666"/>
            </a:stretch>
          </a:blipFill>
        </p:spPr>
        <p:txBody>
          <a:bodyPr/>
          <a:lstStyle/>
          <a:p>
            <a:endParaRPr lang="en-US"/>
          </a:p>
        </p:txBody>
      </p:sp>
      <p:grpSp>
        <p:nvGrpSpPr>
          <p:cNvPr id="3" name="Group 3"/>
          <p:cNvGrpSpPr/>
          <p:nvPr/>
        </p:nvGrpSpPr>
        <p:grpSpPr>
          <a:xfrm>
            <a:off x="8222226" y="0"/>
            <a:ext cx="1843548" cy="10287000"/>
            <a:chOff x="0" y="0"/>
            <a:chExt cx="2458065" cy="13716000"/>
          </a:xfrm>
        </p:grpSpPr>
        <p:pic>
          <p:nvPicPr>
            <p:cNvPr id="4" name="Picture 4"/>
            <p:cNvPicPr>
              <a:picLocks noChangeAspect="1"/>
            </p:cNvPicPr>
            <p:nvPr/>
          </p:nvPicPr>
          <p:blipFill>
            <a:blip r:embed="rId3"/>
            <a:srcRect l="44937" r="44937"/>
            <a:stretch>
              <a:fillRect/>
            </a:stretch>
          </p:blipFill>
          <p:spPr>
            <a:xfrm>
              <a:off x="0" y="0"/>
              <a:ext cx="2458065" cy="13716000"/>
            </a:xfrm>
            <a:prstGeom prst="rect">
              <a:avLst/>
            </a:prstGeom>
          </p:spPr>
        </p:pic>
      </p:grpSp>
      <p:sp>
        <p:nvSpPr>
          <p:cNvPr id="5" name="TextBox 5"/>
          <p:cNvSpPr txBox="1"/>
          <p:nvPr/>
        </p:nvSpPr>
        <p:spPr>
          <a:xfrm>
            <a:off x="1028700" y="3208094"/>
            <a:ext cx="6588663" cy="2077492"/>
          </a:xfrm>
          <a:prstGeom prst="rect">
            <a:avLst/>
          </a:prstGeom>
        </p:spPr>
        <p:txBody>
          <a:bodyPr lIns="0" tIns="0" rIns="0" bIns="0" rtlCol="0" anchor="t">
            <a:spAutoFit/>
          </a:bodyPr>
          <a:lstStyle/>
          <a:p>
            <a:pPr>
              <a:lnSpc>
                <a:spcPts val="5401"/>
              </a:lnSpc>
            </a:pPr>
            <a:r>
              <a:rPr lang="en-US" sz="4779" b="1" spc="205" dirty="0">
                <a:ln>
                  <a:solidFill>
                    <a:schemeClr val="tx1"/>
                  </a:solidFill>
                </a:ln>
                <a:solidFill>
                  <a:srgbClr val="FFFFFF"/>
                </a:solidFill>
                <a:latin typeface="Gotham Bold"/>
              </a:rPr>
              <a:t>TRANSFORMATION</a:t>
            </a:r>
          </a:p>
          <a:p>
            <a:pPr>
              <a:lnSpc>
                <a:spcPts val="5401"/>
              </a:lnSpc>
            </a:pPr>
            <a:r>
              <a:rPr lang="en-US" sz="4779" b="1" spc="205" dirty="0">
                <a:ln>
                  <a:solidFill>
                    <a:schemeClr val="tx1"/>
                  </a:solidFill>
                </a:ln>
                <a:solidFill>
                  <a:srgbClr val="FFFFFF"/>
                </a:solidFill>
                <a:latin typeface="Gotham Bold"/>
              </a:rPr>
              <a:t>THE STORY OF GENESIS:</a:t>
            </a:r>
          </a:p>
          <a:p>
            <a:pPr>
              <a:lnSpc>
                <a:spcPts val="5401"/>
              </a:lnSpc>
              <a:spcBef>
                <a:spcPct val="0"/>
              </a:spcBef>
            </a:pPr>
            <a:r>
              <a:rPr lang="en-US" sz="4779" b="1" spc="205" dirty="0">
                <a:ln>
                  <a:solidFill>
                    <a:schemeClr val="tx1"/>
                  </a:solidFill>
                </a:ln>
                <a:solidFill>
                  <a:srgbClr val="FFFFFF"/>
                </a:solidFill>
                <a:latin typeface="Gotham Bold"/>
              </a:rPr>
              <a:t>ABRAHAM AND SARAH</a:t>
            </a:r>
          </a:p>
        </p:txBody>
      </p:sp>
      <p:sp>
        <p:nvSpPr>
          <p:cNvPr id="6" name="TextBox 6"/>
          <p:cNvSpPr txBox="1"/>
          <p:nvPr/>
        </p:nvSpPr>
        <p:spPr>
          <a:xfrm>
            <a:off x="11780274" y="3208094"/>
            <a:ext cx="5479026" cy="4488408"/>
          </a:xfrm>
          <a:prstGeom prst="rect">
            <a:avLst/>
          </a:prstGeom>
        </p:spPr>
        <p:txBody>
          <a:bodyPr lIns="0" tIns="0" rIns="0" bIns="0" rtlCol="0" anchor="t">
            <a:spAutoFit/>
          </a:bodyPr>
          <a:lstStyle/>
          <a:p>
            <a:pPr>
              <a:lnSpc>
                <a:spcPts val="3476"/>
              </a:lnSpc>
            </a:pPr>
            <a:r>
              <a:rPr lang="en-US" sz="3200" spc="-61" dirty="0">
                <a:solidFill>
                  <a:srgbClr val="FFFFFF"/>
                </a:solidFill>
                <a:latin typeface="Gotham"/>
              </a:rPr>
              <a:t>Abram’s wife was named Sarai… Sarai was unable to conceive; she did not have a child (Gen 11.29-30)</a:t>
            </a:r>
          </a:p>
          <a:p>
            <a:pPr>
              <a:lnSpc>
                <a:spcPts val="3476"/>
              </a:lnSpc>
            </a:pPr>
            <a:endParaRPr lang="en-US" sz="3200" spc="-61" dirty="0">
              <a:solidFill>
                <a:srgbClr val="FFFFFF"/>
              </a:solidFill>
              <a:latin typeface="Gotham"/>
            </a:endParaRPr>
          </a:p>
          <a:p>
            <a:pPr>
              <a:lnSpc>
                <a:spcPts val="3476"/>
              </a:lnSpc>
              <a:spcBef>
                <a:spcPct val="0"/>
              </a:spcBef>
            </a:pPr>
            <a:r>
              <a:rPr lang="en-US" sz="3200" spc="-61" dirty="0">
                <a:solidFill>
                  <a:srgbClr val="FFFFFF"/>
                </a:solidFill>
                <a:latin typeface="Gotham"/>
              </a:rPr>
              <a:t>God from your land, your relatives, and your father’s house to the land that I will show you. I will make you a great nation… (Gen 12.1ff; Heb 11.11-12)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666" b="-7666"/>
            </a:stretch>
          </a:blipFill>
        </p:spPr>
        <p:txBody>
          <a:bodyPr/>
          <a:lstStyle/>
          <a:p>
            <a:endParaRPr lang="en-US"/>
          </a:p>
        </p:txBody>
      </p:sp>
      <p:grpSp>
        <p:nvGrpSpPr>
          <p:cNvPr id="3" name="Group 3"/>
          <p:cNvGrpSpPr/>
          <p:nvPr/>
        </p:nvGrpSpPr>
        <p:grpSpPr>
          <a:xfrm>
            <a:off x="8222226" y="0"/>
            <a:ext cx="1843548" cy="10287000"/>
            <a:chOff x="0" y="0"/>
            <a:chExt cx="2458065" cy="13716000"/>
          </a:xfrm>
        </p:grpSpPr>
        <p:pic>
          <p:nvPicPr>
            <p:cNvPr id="4" name="Picture 4"/>
            <p:cNvPicPr>
              <a:picLocks noChangeAspect="1"/>
            </p:cNvPicPr>
            <p:nvPr/>
          </p:nvPicPr>
          <p:blipFill>
            <a:blip r:embed="rId3"/>
            <a:srcRect l="44937" r="44937"/>
            <a:stretch>
              <a:fillRect/>
            </a:stretch>
          </p:blipFill>
          <p:spPr>
            <a:xfrm>
              <a:off x="0" y="0"/>
              <a:ext cx="2458065" cy="13716000"/>
            </a:xfrm>
            <a:prstGeom prst="rect">
              <a:avLst/>
            </a:prstGeom>
          </p:spPr>
        </p:pic>
      </p:grpSp>
      <p:sp>
        <p:nvSpPr>
          <p:cNvPr id="5" name="TextBox 5"/>
          <p:cNvSpPr txBox="1"/>
          <p:nvPr/>
        </p:nvSpPr>
        <p:spPr>
          <a:xfrm>
            <a:off x="1028700" y="3208094"/>
            <a:ext cx="6588663" cy="2077492"/>
          </a:xfrm>
          <a:prstGeom prst="rect">
            <a:avLst/>
          </a:prstGeom>
        </p:spPr>
        <p:txBody>
          <a:bodyPr lIns="0" tIns="0" rIns="0" bIns="0" rtlCol="0" anchor="t">
            <a:spAutoFit/>
          </a:bodyPr>
          <a:lstStyle/>
          <a:p>
            <a:pPr>
              <a:lnSpc>
                <a:spcPts val="5401"/>
              </a:lnSpc>
            </a:pPr>
            <a:r>
              <a:rPr lang="en-US" sz="4779" spc="205" dirty="0">
                <a:ln>
                  <a:solidFill>
                    <a:schemeClr val="tx1"/>
                  </a:solidFill>
                </a:ln>
                <a:solidFill>
                  <a:srgbClr val="FFFFFF"/>
                </a:solidFill>
                <a:latin typeface="Gotham Bold"/>
              </a:rPr>
              <a:t>TRANSFORMATION</a:t>
            </a:r>
          </a:p>
          <a:p>
            <a:pPr>
              <a:lnSpc>
                <a:spcPts val="5401"/>
              </a:lnSpc>
            </a:pPr>
            <a:r>
              <a:rPr lang="en-US" sz="4779" spc="205" dirty="0">
                <a:ln>
                  <a:solidFill>
                    <a:schemeClr val="tx1"/>
                  </a:solidFill>
                </a:ln>
                <a:solidFill>
                  <a:srgbClr val="FFFFFF"/>
                </a:solidFill>
                <a:latin typeface="Gotham Bold"/>
              </a:rPr>
              <a:t>THE STORY OF GENESIS:</a:t>
            </a:r>
          </a:p>
          <a:p>
            <a:pPr>
              <a:lnSpc>
                <a:spcPts val="5401"/>
              </a:lnSpc>
              <a:spcBef>
                <a:spcPct val="0"/>
              </a:spcBef>
            </a:pPr>
            <a:r>
              <a:rPr lang="en-US" sz="4779" spc="205" dirty="0">
                <a:ln>
                  <a:solidFill>
                    <a:schemeClr val="tx1"/>
                  </a:solidFill>
                </a:ln>
                <a:solidFill>
                  <a:srgbClr val="FFFFFF"/>
                </a:solidFill>
                <a:latin typeface="Gotham Bold"/>
              </a:rPr>
              <a:t>JACOB</a:t>
            </a:r>
          </a:p>
        </p:txBody>
      </p:sp>
      <p:sp>
        <p:nvSpPr>
          <p:cNvPr id="6" name="TextBox 6"/>
          <p:cNvSpPr txBox="1"/>
          <p:nvPr/>
        </p:nvSpPr>
        <p:spPr>
          <a:xfrm>
            <a:off x="11780274" y="3208094"/>
            <a:ext cx="5479026" cy="2693045"/>
          </a:xfrm>
          <a:prstGeom prst="rect">
            <a:avLst/>
          </a:prstGeom>
        </p:spPr>
        <p:txBody>
          <a:bodyPr lIns="0" tIns="0" rIns="0" bIns="0" rtlCol="0" anchor="t">
            <a:spAutoFit/>
          </a:bodyPr>
          <a:lstStyle/>
          <a:p>
            <a:pPr>
              <a:lnSpc>
                <a:spcPts val="3476"/>
              </a:lnSpc>
              <a:spcBef>
                <a:spcPct val="0"/>
              </a:spcBef>
            </a:pPr>
            <a:r>
              <a:rPr lang="en-US" sz="3200" spc="-61" dirty="0">
                <a:solidFill>
                  <a:srgbClr val="FFFFFF"/>
                </a:solidFill>
                <a:latin typeface="Gotham"/>
              </a:rPr>
              <a:t>Israel set out with all that he had and came to Beer-Sheba, and he offered sacrifices to the God of his father Isaac. That night, God spoke to Israel in a vision…(Gen 46.1ff; cf. Gen 12.10; 20.1; 24. 26.1-6)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 b="-222"/>
            </a:stretch>
          </a:blipFill>
        </p:spPr>
        <p:txBody>
          <a:bodyPr/>
          <a:lstStyle/>
          <a:p>
            <a:endParaRPr lang="en-US"/>
          </a:p>
        </p:txBody>
      </p:sp>
      <p:grpSp>
        <p:nvGrpSpPr>
          <p:cNvPr id="3" name="Group 3"/>
          <p:cNvGrpSpPr/>
          <p:nvPr/>
        </p:nvGrpSpPr>
        <p:grpSpPr>
          <a:xfrm>
            <a:off x="0" y="0"/>
            <a:ext cx="18288000" cy="2072412"/>
            <a:chOff x="0" y="0"/>
            <a:chExt cx="24384000" cy="2763216"/>
          </a:xfrm>
        </p:grpSpPr>
        <p:pic>
          <p:nvPicPr>
            <p:cNvPr id="4" name="Picture 4"/>
            <p:cNvPicPr>
              <a:picLocks noChangeAspect="1"/>
            </p:cNvPicPr>
            <p:nvPr/>
          </p:nvPicPr>
          <p:blipFill>
            <a:blip r:embed="rId3"/>
            <a:srcRect t="41266" b="41266"/>
            <a:stretch>
              <a:fillRect/>
            </a:stretch>
          </p:blipFill>
          <p:spPr>
            <a:xfrm>
              <a:off x="0" y="0"/>
              <a:ext cx="24384000" cy="2763216"/>
            </a:xfrm>
            <a:prstGeom prst="rect">
              <a:avLst/>
            </a:prstGeom>
          </p:spPr>
        </p:pic>
      </p:grpSp>
      <p:sp>
        <p:nvSpPr>
          <p:cNvPr id="5" name="TextBox 5"/>
          <p:cNvSpPr txBox="1"/>
          <p:nvPr/>
        </p:nvSpPr>
        <p:spPr>
          <a:xfrm>
            <a:off x="3683717" y="3895432"/>
            <a:ext cx="10920565" cy="2573091"/>
          </a:xfrm>
          <a:prstGeom prst="rect">
            <a:avLst/>
          </a:prstGeom>
        </p:spPr>
        <p:txBody>
          <a:bodyPr lIns="0" tIns="0" rIns="0" bIns="0" rtlCol="0" anchor="t">
            <a:spAutoFit/>
          </a:bodyPr>
          <a:lstStyle/>
          <a:p>
            <a:pPr algn="ctr">
              <a:lnSpc>
                <a:spcPts val="10181"/>
              </a:lnSpc>
            </a:pPr>
            <a:r>
              <a:rPr lang="en-US" sz="8556" spc="367">
                <a:solidFill>
                  <a:srgbClr val="211E1C"/>
                </a:solidFill>
                <a:latin typeface="Gotham Bold"/>
              </a:rPr>
              <a:t>BUT WHAT ABOUT JOSEPH?</a:t>
            </a:r>
          </a:p>
        </p:txBody>
      </p:sp>
      <p:sp>
        <p:nvSpPr>
          <p:cNvPr id="6" name="TextBox 6"/>
          <p:cNvSpPr txBox="1"/>
          <p:nvPr/>
        </p:nvSpPr>
        <p:spPr>
          <a:xfrm>
            <a:off x="6446253" y="6960176"/>
            <a:ext cx="5395494" cy="982613"/>
          </a:xfrm>
          <a:prstGeom prst="rect">
            <a:avLst/>
          </a:prstGeom>
        </p:spPr>
        <p:txBody>
          <a:bodyPr lIns="0" tIns="0" rIns="0" bIns="0" rtlCol="0" anchor="t">
            <a:spAutoFit/>
          </a:bodyPr>
          <a:lstStyle/>
          <a:p>
            <a:pPr marL="0" lvl="0" indent="0" algn="ctr">
              <a:lnSpc>
                <a:spcPts val="3827"/>
              </a:lnSpc>
              <a:spcBef>
                <a:spcPct val="0"/>
              </a:spcBef>
            </a:pPr>
            <a:r>
              <a:rPr lang="en-US" sz="3387" spc="145">
                <a:solidFill>
                  <a:srgbClr val="211E1C"/>
                </a:solidFill>
                <a:latin typeface="Gotham Bold"/>
              </a:rPr>
              <a:t>AN EXCEPTION TO THE RULE?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22" b="-222"/>
            </a:stretch>
          </a:blipFill>
        </p:spPr>
        <p:txBody>
          <a:bodyPr/>
          <a:lstStyle/>
          <a:p>
            <a:endParaRPr lang="en-US"/>
          </a:p>
        </p:txBody>
      </p:sp>
      <p:grpSp>
        <p:nvGrpSpPr>
          <p:cNvPr id="3" name="Group 3"/>
          <p:cNvGrpSpPr/>
          <p:nvPr/>
        </p:nvGrpSpPr>
        <p:grpSpPr>
          <a:xfrm>
            <a:off x="0" y="0"/>
            <a:ext cx="9144000" cy="7202744"/>
            <a:chOff x="0" y="0"/>
            <a:chExt cx="2408296" cy="1897019"/>
          </a:xfrm>
        </p:grpSpPr>
        <p:sp>
          <p:nvSpPr>
            <p:cNvPr id="4" name="Freeform 4"/>
            <p:cNvSpPr/>
            <p:nvPr/>
          </p:nvSpPr>
          <p:spPr>
            <a:xfrm>
              <a:off x="0" y="0"/>
              <a:ext cx="2408296" cy="1897019"/>
            </a:xfrm>
            <a:custGeom>
              <a:avLst/>
              <a:gdLst/>
              <a:ahLst/>
              <a:cxnLst/>
              <a:rect l="l" t="t" r="r" b="b"/>
              <a:pathLst>
                <a:path w="2408296" h="1897019">
                  <a:moveTo>
                    <a:pt x="0" y="0"/>
                  </a:moveTo>
                  <a:lnTo>
                    <a:pt x="2408296" y="0"/>
                  </a:lnTo>
                  <a:lnTo>
                    <a:pt x="2408296" y="1897019"/>
                  </a:lnTo>
                  <a:lnTo>
                    <a:pt x="0" y="1897019"/>
                  </a:lnTo>
                  <a:close/>
                </a:path>
              </a:pathLst>
            </a:custGeom>
            <a:solidFill>
              <a:srgbClr val="211E1C"/>
            </a:solidFill>
          </p:spPr>
          <p:txBody>
            <a:bodyPr/>
            <a:lstStyle/>
            <a:p>
              <a:endParaRPr lang="en-US"/>
            </a:p>
          </p:txBody>
        </p:sp>
        <p:sp>
          <p:nvSpPr>
            <p:cNvPr id="5" name="TextBox 5"/>
            <p:cNvSpPr txBox="1"/>
            <p:nvPr/>
          </p:nvSpPr>
          <p:spPr>
            <a:xfrm>
              <a:off x="0" y="0"/>
              <a:ext cx="2408296" cy="1897019"/>
            </a:xfrm>
            <a:prstGeom prst="rect">
              <a:avLst/>
            </a:prstGeom>
          </p:spPr>
          <p:txBody>
            <a:bodyPr lIns="50800" tIns="50800" rIns="50800" bIns="50800" rtlCol="0" anchor="ctr"/>
            <a:lstStyle/>
            <a:p>
              <a:pPr algn="ctr">
                <a:lnSpc>
                  <a:spcPts val="2702"/>
                </a:lnSpc>
              </a:pPr>
              <a:endParaRPr/>
            </a:p>
          </p:txBody>
        </p:sp>
      </p:grpSp>
      <p:grpSp>
        <p:nvGrpSpPr>
          <p:cNvPr id="6" name="Group 6"/>
          <p:cNvGrpSpPr/>
          <p:nvPr/>
        </p:nvGrpSpPr>
        <p:grpSpPr>
          <a:xfrm>
            <a:off x="0" y="6881138"/>
            <a:ext cx="9144000" cy="3405862"/>
            <a:chOff x="0" y="0"/>
            <a:chExt cx="12192000" cy="4541150"/>
          </a:xfrm>
        </p:grpSpPr>
        <p:pic>
          <p:nvPicPr>
            <p:cNvPr id="7" name="Picture 7"/>
            <p:cNvPicPr>
              <a:picLocks noChangeAspect="1"/>
            </p:cNvPicPr>
            <p:nvPr/>
          </p:nvPicPr>
          <p:blipFill>
            <a:blip r:embed="rId3"/>
            <a:srcRect t="21293" b="21293"/>
            <a:stretch>
              <a:fillRect/>
            </a:stretch>
          </p:blipFill>
          <p:spPr>
            <a:xfrm>
              <a:off x="0" y="0"/>
              <a:ext cx="12192000" cy="4541150"/>
            </a:xfrm>
            <a:prstGeom prst="rect">
              <a:avLst/>
            </a:prstGeom>
          </p:spPr>
        </p:pic>
      </p:grpSp>
      <p:sp>
        <p:nvSpPr>
          <p:cNvPr id="8" name="TextBox 8"/>
          <p:cNvSpPr txBox="1"/>
          <p:nvPr/>
        </p:nvSpPr>
        <p:spPr>
          <a:xfrm>
            <a:off x="11491167" y="1514573"/>
            <a:ext cx="5430674" cy="6156509"/>
          </a:xfrm>
          <a:prstGeom prst="rect">
            <a:avLst/>
          </a:prstGeom>
        </p:spPr>
        <p:txBody>
          <a:bodyPr lIns="0" tIns="0" rIns="0" bIns="0" rtlCol="0" anchor="t">
            <a:spAutoFit/>
          </a:bodyPr>
          <a:lstStyle/>
          <a:p>
            <a:pPr>
              <a:lnSpc>
                <a:spcPts val="9668"/>
              </a:lnSpc>
              <a:spcBef>
                <a:spcPct val="0"/>
              </a:spcBef>
            </a:pPr>
            <a:r>
              <a:rPr lang="en-US" sz="8555" spc="367">
                <a:solidFill>
                  <a:srgbClr val="211E1C"/>
                </a:solidFill>
                <a:latin typeface="Gotham Bold"/>
              </a:rPr>
              <a:t>WHO IS THE HERO OF THE STORY?</a:t>
            </a:r>
          </a:p>
        </p:txBody>
      </p:sp>
      <p:sp>
        <p:nvSpPr>
          <p:cNvPr id="9" name="TextBox 9"/>
          <p:cNvSpPr txBox="1"/>
          <p:nvPr/>
        </p:nvSpPr>
        <p:spPr>
          <a:xfrm>
            <a:off x="1542218" y="2858228"/>
            <a:ext cx="6317660" cy="2244204"/>
          </a:xfrm>
          <a:prstGeom prst="rect">
            <a:avLst/>
          </a:prstGeom>
        </p:spPr>
        <p:txBody>
          <a:bodyPr lIns="0" tIns="0" rIns="0" bIns="0" rtlCol="0" anchor="t">
            <a:spAutoFit/>
          </a:bodyPr>
          <a:lstStyle/>
          <a:p>
            <a:pPr>
              <a:lnSpc>
                <a:spcPts val="3476"/>
              </a:lnSpc>
              <a:spcBef>
                <a:spcPct val="0"/>
              </a:spcBef>
            </a:pPr>
            <a:r>
              <a:rPr lang="en-US" sz="3200" spc="-61" dirty="0">
                <a:solidFill>
                  <a:srgbClr val="FFFFFF"/>
                </a:solidFill>
                <a:latin typeface="Gotham"/>
              </a:rPr>
              <a:t>Jacob lived in the land where his father had stayed, the land of Canaan. These are the records of Jacob. At seventeen years of age, Joseph tended sheep with his brothers…</a:t>
            </a:r>
          </a:p>
        </p:txBody>
      </p:sp>
      <p:sp>
        <p:nvSpPr>
          <p:cNvPr id="10" name="TextBox 10"/>
          <p:cNvSpPr txBox="1"/>
          <p:nvPr/>
        </p:nvSpPr>
        <p:spPr>
          <a:xfrm>
            <a:off x="1542218" y="1476473"/>
            <a:ext cx="5395494" cy="977157"/>
          </a:xfrm>
          <a:prstGeom prst="rect">
            <a:avLst/>
          </a:prstGeom>
        </p:spPr>
        <p:txBody>
          <a:bodyPr lIns="0" tIns="0" rIns="0" bIns="0" rtlCol="0" anchor="t">
            <a:spAutoFit/>
          </a:bodyPr>
          <a:lstStyle/>
          <a:p>
            <a:pPr>
              <a:lnSpc>
                <a:spcPts val="3827"/>
              </a:lnSpc>
            </a:pPr>
            <a:r>
              <a:rPr lang="en-US" sz="3387" spc="145">
                <a:solidFill>
                  <a:srgbClr val="FFFFFF"/>
                </a:solidFill>
                <a:latin typeface="Gotham Bold"/>
              </a:rPr>
              <a:t>A NEW STORY? </a:t>
            </a:r>
          </a:p>
          <a:p>
            <a:pPr marL="0" lvl="0" indent="0" algn="l">
              <a:lnSpc>
                <a:spcPts val="3827"/>
              </a:lnSpc>
              <a:spcBef>
                <a:spcPct val="0"/>
              </a:spcBef>
            </a:pPr>
            <a:r>
              <a:rPr lang="en-US" sz="3387" spc="145">
                <a:solidFill>
                  <a:srgbClr val="FFFFFF"/>
                </a:solidFill>
                <a:latin typeface="Gotham Bold"/>
              </a:rPr>
              <a:t>(GEN 37)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DD0C6"/>
        </a:solidFill>
        <a:effectLst/>
      </p:bgPr>
    </p:bg>
    <p:spTree>
      <p:nvGrpSpPr>
        <p:cNvPr id="1" name=""/>
        <p:cNvGrpSpPr/>
        <p:nvPr/>
      </p:nvGrpSpPr>
      <p:grpSpPr>
        <a:xfrm>
          <a:off x="0" y="0"/>
          <a:ext cx="0" cy="0"/>
          <a:chOff x="0" y="0"/>
          <a:chExt cx="0" cy="0"/>
        </a:xfrm>
      </p:grpSpPr>
      <p:grpSp>
        <p:nvGrpSpPr>
          <p:cNvPr id="2" name="Group 2"/>
          <p:cNvGrpSpPr/>
          <p:nvPr/>
        </p:nvGrpSpPr>
        <p:grpSpPr>
          <a:xfrm>
            <a:off x="13058760" y="1506702"/>
            <a:ext cx="1471057" cy="2158389"/>
            <a:chOff x="0" y="0"/>
            <a:chExt cx="1961409" cy="2877852"/>
          </a:xfrm>
        </p:grpSpPr>
        <p:pic>
          <p:nvPicPr>
            <p:cNvPr id="3" name="Picture 3"/>
            <p:cNvPicPr>
              <a:picLocks noChangeAspect="1"/>
            </p:cNvPicPr>
            <p:nvPr/>
          </p:nvPicPr>
          <p:blipFill>
            <a:blip r:embed="rId2"/>
            <a:srcRect l="7578" t="29820" r="66773" b="26484"/>
            <a:stretch>
              <a:fillRect/>
            </a:stretch>
          </p:blipFill>
          <p:spPr>
            <a:xfrm>
              <a:off x="0" y="0"/>
              <a:ext cx="1961409" cy="2877852"/>
            </a:xfrm>
            <a:prstGeom prst="rect">
              <a:avLst/>
            </a:prstGeom>
          </p:spPr>
        </p:pic>
      </p:grpSp>
      <p:grpSp>
        <p:nvGrpSpPr>
          <p:cNvPr id="4" name="Group 4"/>
          <p:cNvGrpSpPr/>
          <p:nvPr/>
        </p:nvGrpSpPr>
        <p:grpSpPr>
          <a:xfrm>
            <a:off x="0" y="0"/>
            <a:ext cx="9144000" cy="10287000"/>
            <a:chOff x="0" y="0"/>
            <a:chExt cx="2408296" cy="2709333"/>
          </a:xfrm>
        </p:grpSpPr>
        <p:sp>
          <p:nvSpPr>
            <p:cNvPr id="5" name="Freeform 5"/>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211E1C"/>
            </a:solidFill>
          </p:spPr>
          <p:txBody>
            <a:bodyPr/>
            <a:lstStyle/>
            <a:p>
              <a:endParaRPr lang="en-US"/>
            </a:p>
          </p:txBody>
        </p:sp>
        <p:sp>
          <p:nvSpPr>
            <p:cNvPr id="6" name="TextBox 6"/>
            <p:cNvSpPr txBox="1"/>
            <p:nvPr/>
          </p:nvSpPr>
          <p:spPr>
            <a:xfrm>
              <a:off x="0" y="0"/>
              <a:ext cx="2408296" cy="2709333"/>
            </a:xfrm>
            <a:prstGeom prst="rect">
              <a:avLst/>
            </a:prstGeom>
          </p:spPr>
          <p:txBody>
            <a:bodyPr lIns="50800" tIns="50800" rIns="50800" bIns="50800" rtlCol="0" anchor="ctr"/>
            <a:lstStyle/>
            <a:p>
              <a:pPr algn="ctr">
                <a:lnSpc>
                  <a:spcPts val="2702"/>
                </a:lnSpc>
              </a:pPr>
              <a:endParaRPr/>
            </a:p>
          </p:txBody>
        </p:sp>
      </p:grpSp>
      <p:grpSp>
        <p:nvGrpSpPr>
          <p:cNvPr id="7" name="Group 7"/>
          <p:cNvGrpSpPr/>
          <p:nvPr/>
        </p:nvGrpSpPr>
        <p:grpSpPr>
          <a:xfrm>
            <a:off x="10481399" y="1506702"/>
            <a:ext cx="2158398" cy="2158389"/>
            <a:chOff x="0" y="0"/>
            <a:chExt cx="6350000" cy="6349975"/>
          </a:xfrm>
        </p:grpSpPr>
        <p:sp>
          <p:nvSpPr>
            <p:cNvPr id="8" name="Freeform 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16805" r="-16805"/>
              </a:stretch>
            </a:blipFill>
          </p:spPr>
          <p:txBody>
            <a:bodyPr/>
            <a:lstStyle/>
            <a:p>
              <a:endParaRPr lang="en-US"/>
            </a:p>
          </p:txBody>
        </p:sp>
      </p:grpSp>
      <p:grpSp>
        <p:nvGrpSpPr>
          <p:cNvPr id="9" name="Group 9"/>
          <p:cNvGrpSpPr/>
          <p:nvPr/>
        </p:nvGrpSpPr>
        <p:grpSpPr>
          <a:xfrm>
            <a:off x="14948779" y="1506702"/>
            <a:ext cx="2158389" cy="2158389"/>
            <a:chOff x="0" y="0"/>
            <a:chExt cx="6350000" cy="6350000"/>
          </a:xfrm>
        </p:grpSpPr>
        <p:sp>
          <p:nvSpPr>
            <p:cNvPr id="10" name="Freeform 10"/>
            <p:cNvSpPr/>
            <p:nvPr/>
          </p:nvSpPr>
          <p:spPr>
            <a:xfrm>
              <a:off x="31877" y="31877"/>
              <a:ext cx="6286246" cy="6286246"/>
            </a:xfrm>
            <a:custGeom>
              <a:avLst/>
              <a:gdLst/>
              <a:ahLst/>
              <a:cxnLst/>
              <a:rect l="l" t="t" r="r" b="b"/>
              <a:pathLst>
                <a:path w="6286246" h="6286246">
                  <a:moveTo>
                    <a:pt x="3143123" y="0"/>
                  </a:moveTo>
                  <a:cubicBezTo>
                    <a:pt x="1407287" y="0"/>
                    <a:pt x="0" y="1407287"/>
                    <a:pt x="0" y="3143123"/>
                  </a:cubicBezTo>
                  <a:cubicBezTo>
                    <a:pt x="0" y="4878959"/>
                    <a:pt x="1407287" y="6286246"/>
                    <a:pt x="3143123" y="6286246"/>
                  </a:cubicBezTo>
                  <a:cubicBezTo>
                    <a:pt x="4878959" y="6286246"/>
                    <a:pt x="6286246" y="4878959"/>
                    <a:pt x="6286246" y="3143123"/>
                  </a:cubicBezTo>
                  <a:cubicBezTo>
                    <a:pt x="6286246" y="1407287"/>
                    <a:pt x="4878959" y="0"/>
                    <a:pt x="3143123" y="0"/>
                  </a:cubicBezTo>
                  <a:close/>
                  <a:moveTo>
                    <a:pt x="3143123" y="4701413"/>
                  </a:moveTo>
                  <a:cubicBezTo>
                    <a:pt x="2282444" y="4701413"/>
                    <a:pt x="1584833" y="4003675"/>
                    <a:pt x="1584833" y="3143123"/>
                  </a:cubicBezTo>
                  <a:cubicBezTo>
                    <a:pt x="1584833" y="2282571"/>
                    <a:pt x="2282444" y="1584833"/>
                    <a:pt x="3143123" y="1584833"/>
                  </a:cubicBezTo>
                  <a:cubicBezTo>
                    <a:pt x="4003802" y="1584833"/>
                    <a:pt x="4701413" y="2282444"/>
                    <a:pt x="4701413" y="3143123"/>
                  </a:cubicBezTo>
                  <a:cubicBezTo>
                    <a:pt x="4701413" y="4003802"/>
                    <a:pt x="4003802" y="4701413"/>
                    <a:pt x="3143123" y="4701413"/>
                  </a:cubicBezTo>
                  <a:close/>
                </a:path>
              </a:pathLst>
            </a:custGeom>
            <a:blipFill>
              <a:blip r:embed="rId4"/>
              <a:stretch>
                <a:fillRect l="-30891" r="-30891"/>
              </a:stretch>
            </a:blipFill>
          </p:spPr>
          <p:txBody>
            <a:bodyPr/>
            <a:lstStyle/>
            <a:p>
              <a:endParaRPr lang="en-US"/>
            </a:p>
          </p:txBody>
        </p:sp>
      </p:grpSp>
      <p:sp>
        <p:nvSpPr>
          <p:cNvPr id="11" name="Freeform 11"/>
          <p:cNvSpPr/>
          <p:nvPr/>
        </p:nvSpPr>
        <p:spPr>
          <a:xfrm>
            <a:off x="13921744" y="4003519"/>
            <a:ext cx="3185424" cy="2124280"/>
          </a:xfrm>
          <a:custGeom>
            <a:avLst/>
            <a:gdLst/>
            <a:ahLst/>
            <a:cxnLst/>
            <a:rect l="l" t="t" r="r" b="b"/>
            <a:pathLst>
              <a:path w="3185424" h="2124280">
                <a:moveTo>
                  <a:pt x="0" y="0"/>
                </a:moveTo>
                <a:lnTo>
                  <a:pt x="3185424" y="0"/>
                </a:lnTo>
                <a:lnTo>
                  <a:pt x="3185424" y="2124279"/>
                </a:lnTo>
                <a:lnTo>
                  <a:pt x="0" y="2124279"/>
                </a:lnTo>
                <a:lnTo>
                  <a:pt x="0" y="0"/>
                </a:lnTo>
                <a:close/>
              </a:path>
            </a:pathLst>
          </a:custGeom>
          <a:blipFill>
            <a:blip r:embed="rId5"/>
            <a:stretch>
              <a:fillRect t="-11855" b="-11855"/>
            </a:stretch>
          </a:blipFill>
        </p:spPr>
        <p:txBody>
          <a:bodyPr/>
          <a:lstStyle/>
          <a:p>
            <a:endParaRPr lang="en-US"/>
          </a:p>
        </p:txBody>
      </p:sp>
      <p:sp>
        <p:nvSpPr>
          <p:cNvPr id="12" name="Freeform 12"/>
          <p:cNvSpPr/>
          <p:nvPr/>
        </p:nvSpPr>
        <p:spPr>
          <a:xfrm>
            <a:off x="10481399" y="4003519"/>
            <a:ext cx="3185424" cy="2124280"/>
          </a:xfrm>
          <a:custGeom>
            <a:avLst/>
            <a:gdLst/>
            <a:ahLst/>
            <a:cxnLst/>
            <a:rect l="l" t="t" r="r" b="b"/>
            <a:pathLst>
              <a:path w="3185424" h="2124280">
                <a:moveTo>
                  <a:pt x="0" y="0"/>
                </a:moveTo>
                <a:lnTo>
                  <a:pt x="3185424" y="0"/>
                </a:lnTo>
                <a:lnTo>
                  <a:pt x="3185424" y="2124279"/>
                </a:lnTo>
                <a:lnTo>
                  <a:pt x="0" y="2124279"/>
                </a:lnTo>
                <a:lnTo>
                  <a:pt x="0" y="0"/>
                </a:lnTo>
                <a:close/>
              </a:path>
            </a:pathLst>
          </a:custGeom>
          <a:blipFill>
            <a:blip r:embed="rId6"/>
            <a:stretch>
              <a:fillRect t="-1021" b="-1021"/>
            </a:stretch>
          </a:blipFill>
        </p:spPr>
        <p:txBody>
          <a:bodyPr/>
          <a:lstStyle/>
          <a:p>
            <a:endParaRPr lang="en-US"/>
          </a:p>
        </p:txBody>
      </p:sp>
      <p:sp>
        <p:nvSpPr>
          <p:cNvPr id="13" name="Freeform 13"/>
          <p:cNvSpPr/>
          <p:nvPr/>
        </p:nvSpPr>
        <p:spPr>
          <a:xfrm>
            <a:off x="10481399" y="6392558"/>
            <a:ext cx="3185424" cy="2387741"/>
          </a:xfrm>
          <a:custGeom>
            <a:avLst/>
            <a:gdLst/>
            <a:ahLst/>
            <a:cxnLst/>
            <a:rect l="l" t="t" r="r" b="b"/>
            <a:pathLst>
              <a:path w="3185424" h="2387741">
                <a:moveTo>
                  <a:pt x="0" y="0"/>
                </a:moveTo>
                <a:lnTo>
                  <a:pt x="3185424" y="0"/>
                </a:lnTo>
                <a:lnTo>
                  <a:pt x="3185424" y="2387740"/>
                </a:lnTo>
                <a:lnTo>
                  <a:pt x="0" y="2387740"/>
                </a:lnTo>
                <a:lnTo>
                  <a:pt x="0" y="0"/>
                </a:lnTo>
                <a:close/>
              </a:path>
            </a:pathLst>
          </a:custGeom>
          <a:blipFill>
            <a:blip r:embed="rId7"/>
            <a:stretch>
              <a:fillRect l="-6786" r="-6786"/>
            </a:stretch>
          </a:blipFill>
        </p:spPr>
        <p:txBody>
          <a:bodyPr/>
          <a:lstStyle/>
          <a:p>
            <a:endParaRPr lang="en-US"/>
          </a:p>
        </p:txBody>
      </p:sp>
      <p:sp>
        <p:nvSpPr>
          <p:cNvPr id="14" name="Freeform 14"/>
          <p:cNvSpPr/>
          <p:nvPr/>
        </p:nvSpPr>
        <p:spPr>
          <a:xfrm>
            <a:off x="13921744" y="6392558"/>
            <a:ext cx="3185424" cy="2387741"/>
          </a:xfrm>
          <a:custGeom>
            <a:avLst/>
            <a:gdLst/>
            <a:ahLst/>
            <a:cxnLst/>
            <a:rect l="l" t="t" r="r" b="b"/>
            <a:pathLst>
              <a:path w="3185424" h="2387741">
                <a:moveTo>
                  <a:pt x="0" y="0"/>
                </a:moveTo>
                <a:lnTo>
                  <a:pt x="3185424" y="0"/>
                </a:lnTo>
                <a:lnTo>
                  <a:pt x="3185424" y="2387740"/>
                </a:lnTo>
                <a:lnTo>
                  <a:pt x="0" y="2387740"/>
                </a:lnTo>
                <a:lnTo>
                  <a:pt x="0" y="0"/>
                </a:lnTo>
                <a:close/>
              </a:path>
            </a:pathLst>
          </a:custGeom>
          <a:blipFill>
            <a:blip r:embed="rId8"/>
            <a:stretch>
              <a:fillRect l="-10634" r="-10634"/>
            </a:stretch>
          </a:blipFill>
        </p:spPr>
        <p:txBody>
          <a:bodyPr/>
          <a:lstStyle/>
          <a:p>
            <a:endParaRPr lang="en-US"/>
          </a:p>
        </p:txBody>
      </p:sp>
      <p:sp>
        <p:nvSpPr>
          <p:cNvPr id="15" name="TextBox 15"/>
          <p:cNvSpPr txBox="1"/>
          <p:nvPr/>
        </p:nvSpPr>
        <p:spPr>
          <a:xfrm>
            <a:off x="1297875" y="1563852"/>
            <a:ext cx="6878474" cy="3701470"/>
          </a:xfrm>
          <a:prstGeom prst="rect">
            <a:avLst/>
          </a:prstGeom>
        </p:spPr>
        <p:txBody>
          <a:bodyPr lIns="0" tIns="0" rIns="0" bIns="0" rtlCol="0" anchor="t">
            <a:spAutoFit/>
          </a:bodyPr>
          <a:lstStyle/>
          <a:p>
            <a:pPr>
              <a:lnSpc>
                <a:spcPts val="9668"/>
              </a:lnSpc>
              <a:spcBef>
                <a:spcPct val="0"/>
              </a:spcBef>
            </a:pPr>
            <a:r>
              <a:rPr lang="en-US" sz="8555" spc="367">
                <a:solidFill>
                  <a:srgbClr val="FFFFFF"/>
                </a:solidFill>
                <a:latin typeface="Gotham Bold"/>
              </a:rPr>
              <a:t>THE HERO OF THE STORY</a:t>
            </a:r>
          </a:p>
        </p:txBody>
      </p:sp>
      <p:sp>
        <p:nvSpPr>
          <p:cNvPr id="16" name="TextBox 16"/>
          <p:cNvSpPr txBox="1"/>
          <p:nvPr/>
        </p:nvSpPr>
        <p:spPr>
          <a:xfrm>
            <a:off x="1297875" y="5908209"/>
            <a:ext cx="6104525" cy="466133"/>
          </a:xfrm>
          <a:prstGeom prst="rect">
            <a:avLst/>
          </a:prstGeom>
        </p:spPr>
        <p:txBody>
          <a:bodyPr lIns="0" tIns="0" rIns="0" bIns="0" rtlCol="0" anchor="t">
            <a:spAutoFit/>
          </a:bodyPr>
          <a:lstStyle/>
          <a:p>
            <a:pPr>
              <a:lnSpc>
                <a:spcPts val="3729"/>
              </a:lnSpc>
            </a:pPr>
            <a:r>
              <a:rPr lang="en-US" sz="2868" spc="-57">
                <a:solidFill>
                  <a:srgbClr val="FFFFFF"/>
                </a:solidFill>
                <a:latin typeface="Gotham"/>
              </a:rPr>
              <a:t>Romans 3.21-26</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TotalTime>
  <Words>343</Words>
  <Application>Microsoft Office PowerPoint</Application>
  <PresentationFormat>Custom</PresentationFormat>
  <Paragraphs>32</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Gotham Bold</vt:lpstr>
      <vt:lpstr>Gotham</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Transformed</dc:title>
  <cp:lastModifiedBy>Jared Saltz</cp:lastModifiedBy>
  <cp:revision>5</cp:revision>
  <dcterms:created xsi:type="dcterms:W3CDTF">2006-08-16T00:00:00Z</dcterms:created>
  <dcterms:modified xsi:type="dcterms:W3CDTF">2023-12-16T20:25:18Z</dcterms:modified>
  <dc:identifier>DAF3KGSnp8w</dc:identifier>
</cp:coreProperties>
</file>