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2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ED810-99DE-788D-2774-50FF70F7C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B213C3-66BC-4BF7-65E7-1C2E381B3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720F0-1BE8-54AA-F08D-E339C31E1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1EF9-C28F-4CA2-B723-BBF03AFED3C7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FB5C9-BECF-B030-0BD3-EC673F635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A93CD-13C0-75B9-2940-38301314E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6574-49F9-45B7-A580-068918420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0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A9EAA-D523-A32D-8C90-750EDEE01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735585-A059-C0D8-0B61-A5DE4BF9B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49EB7-220D-FC71-ED03-DD3F2A9E2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1EF9-C28F-4CA2-B723-BBF03AFED3C7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36AB2-61CD-27F8-2BA8-6ED180A3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3E3BE-CCA6-0DA4-1837-0FC78E4A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6574-49F9-45B7-A580-068918420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9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47FF47-B964-92B0-2EB8-7C7D74DDA0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A6DB08-3F27-81F8-339D-94D8B1123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0E46C-9E5D-2DC3-5594-1C0E13D44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1EF9-C28F-4CA2-B723-BBF03AFED3C7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F9CD8-052B-5314-DE2B-0CB17E233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9DE17-767D-EA3B-BA87-A7C4A7D4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6574-49F9-45B7-A580-068918420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5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6F19A-5314-4CA0-3FDA-61EE9DA8D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C23B9-161B-3F09-C31C-431CC6DFA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68671-1D59-B05E-2B59-B89809AA8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1EF9-C28F-4CA2-B723-BBF03AFED3C7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15A62-94C2-78B5-0553-2A72F8B3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BE996-8BB3-7A86-CDFE-B3B8F9F9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6574-49F9-45B7-A580-068918420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2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8B8FB-7F20-1BED-2C81-29478B1A1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34578-F5A1-A073-13AA-DDE112A37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5476E-EC54-D8D0-F6DD-A94ECE235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1EF9-C28F-4CA2-B723-BBF03AFED3C7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42F2F-4B40-9CF2-D2A9-CE194BBDE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B88E1-A480-3332-81ED-6B333F5E5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6574-49F9-45B7-A580-068918420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3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EE260-5DEF-A149-A3E6-4DF4BDDB5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9FB6F-5881-847D-0D2E-051FE10F1E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E0B64-9E77-3CE0-ADD6-FF40C165A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11F027-42F7-4689-B8C2-BAE7F73A6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1EF9-C28F-4CA2-B723-BBF03AFED3C7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4A44E-5383-B0A5-C4DE-03AC7D703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06C1C-C67F-CA91-4EEA-F53CBC81A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6574-49F9-45B7-A580-068918420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05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DF85B-9B18-E73D-ECB8-978754CA8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DC448-9254-3987-8988-6D89EA820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19C37F-3914-E60A-0909-961B5802F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73F315-34A8-E166-43AF-C108963E0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ADC06C-616D-77FD-1DE9-2410875436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8E6C74-61AE-0793-29B4-C3560CA59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1EF9-C28F-4CA2-B723-BBF03AFED3C7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79340F-EB9E-9CA9-2A47-7FECE2973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BB838D-B844-0C8F-B0D5-16F896A1F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6574-49F9-45B7-A580-068918420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3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60B02-B536-B63B-8243-336C45607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B0FBC3-C207-9E90-4ACF-076CA9AC7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1EF9-C28F-4CA2-B723-BBF03AFED3C7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522999-5860-2979-361C-D33554CEE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092C98-9045-0382-0887-B13DBDB96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6574-49F9-45B7-A580-068918420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5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387AB0-3BAE-0468-9125-1379F58A2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1EF9-C28F-4CA2-B723-BBF03AFED3C7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6AD62D-498A-7C97-AB11-790E33A3F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7D8C2-E629-73A7-4397-1DCA5AD67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6574-49F9-45B7-A580-068918420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04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99B17-F105-63DC-A227-893A8313D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FCDFA-4F04-C80B-FF75-9304EE72F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EF690-3986-1DA2-F5E7-3D49480BC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DA2F-6720-853D-C0B7-65FEEDCAB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1EF9-C28F-4CA2-B723-BBF03AFED3C7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6C56D-36FA-ADCD-A578-DF16FDF7F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5997E-295F-40D1-B97A-42FEE8655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6574-49F9-45B7-A580-068918420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7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6BE36-8FCC-FB58-90DC-ECECA04AA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2B73E5-7C27-5D69-645F-DC942E3D2B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20247-B2CA-3052-EDC5-2AC06F651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6C4D9-E4C1-9F5B-D7FA-BB4A6EAB9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1EF9-C28F-4CA2-B723-BBF03AFED3C7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119B8-AE7C-765C-B0BC-5BABE0DC3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60C77-FE07-E02E-1698-8FC77CD17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6574-49F9-45B7-A580-068918420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5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8D97D5-987D-A703-A75B-34581B91F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33B0D-52B6-50B9-B9DD-50F3DF02D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D1AAD-309C-66E6-EAAA-B4E596313D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821EF9-C28F-4CA2-B723-BBF03AFED3C7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0F841-DF5A-D5D2-A573-7F66E885FE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93B35-21CA-4DBC-9561-621ACA2E1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A16574-49F9-45B7-A580-068918420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6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A65BD2-CB93-1AB4-2A46-2ECC5164C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F81AC2-A6CF-5724-9AF6-B360B05A593B}"/>
              </a:ext>
            </a:extLst>
          </p:cNvPr>
          <p:cNvSpPr txBox="1">
            <a:spLocks/>
          </p:cNvSpPr>
          <p:nvPr/>
        </p:nvSpPr>
        <p:spPr>
          <a:xfrm>
            <a:off x="255456" y="47311"/>
            <a:ext cx="8624430" cy="102093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</a:t>
            </a:r>
            <a:r>
              <a:rPr lang="en-US" sz="60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Enlightenment?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6D9E6C0B-3E9B-EBEA-573D-3470C68E4850}"/>
              </a:ext>
            </a:extLst>
          </p:cNvPr>
          <p:cNvSpPr/>
          <p:nvPr/>
        </p:nvSpPr>
        <p:spPr>
          <a:xfrm>
            <a:off x="474461" y="4534253"/>
            <a:ext cx="11320832" cy="2044252"/>
          </a:xfrm>
          <a:prstGeom prst="wedgeRoundRectCallout">
            <a:avLst>
              <a:gd name="adj1" fmla="val -9377"/>
              <a:gd name="adj2" fmla="val -6667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Isaac Newton’s </a:t>
            </a:r>
            <a:r>
              <a:rPr lang="en-US" sz="3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Principia Mathematica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(1687)</a:t>
            </a:r>
            <a:r>
              <a:rPr lang="en-US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“Sir Newton </a:t>
            </a:r>
            <a:r>
              <a:rPr lang="en-US" sz="32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spread the light</a:t>
            </a:r>
            <a:r>
              <a:rPr lang="en-US" sz="3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mathematics on a science which up to then had remained in the darkness of conjectures &amp; hypotheses.” </a:t>
            </a:r>
          </a:p>
          <a:p>
            <a:pPr algn="r"/>
            <a:r>
              <a:rPr lang="en-US" sz="2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-A. Clairaut, 1747</a:t>
            </a:r>
            <a:endParaRPr lang="en-US" sz="28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D0AB2DF-31A4-6740-D245-120A68D0F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36" y="998127"/>
            <a:ext cx="3143250" cy="349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3A89DE-55E1-BFEB-2143-75B242D1AD44}"/>
              </a:ext>
            </a:extLst>
          </p:cNvPr>
          <p:cNvSpPr/>
          <p:nvPr/>
        </p:nvSpPr>
        <p:spPr>
          <a:xfrm>
            <a:off x="1156996" y="3881535"/>
            <a:ext cx="3069771" cy="55983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Immanuel Kant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F883F01-7E37-06F8-B683-78698D07F3DF}"/>
              </a:ext>
            </a:extLst>
          </p:cNvPr>
          <p:cNvSpPr/>
          <p:nvPr/>
        </p:nvSpPr>
        <p:spPr>
          <a:xfrm>
            <a:off x="4100805" y="1272696"/>
            <a:ext cx="6769359" cy="1703769"/>
          </a:xfrm>
          <a:prstGeom prst="wedgeRoundRectCallout">
            <a:avLst>
              <a:gd name="adj1" fmla="val -56311"/>
              <a:gd name="adj2" fmla="val 40211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“Enlightenment is man’s emergence from self-inflicted immaturity. …Dare to be wise!” -1784</a:t>
            </a:r>
          </a:p>
        </p:txBody>
      </p:sp>
    </p:spTree>
    <p:extLst>
      <p:ext uri="{BB962C8B-B14F-4D97-AF65-F5344CB8AC3E}">
        <p14:creationId xmlns:p14="http://schemas.microsoft.com/office/powerpoint/2010/main" val="2639190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lose-up of a person's face with blue eyes&#10;&#10;Description automatically generated">
            <a:extLst>
              <a:ext uri="{FF2B5EF4-FFF2-40B4-BE49-F238E27FC236}">
                <a16:creationId xmlns:a16="http://schemas.microsoft.com/office/drawing/2014/main" id="{A3C5C2BB-4C1C-7E27-1FD5-0EE0F7557E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" r="18607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CF716-BDB2-E000-5688-16637289F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081" y="66415"/>
            <a:ext cx="4868266" cy="3524547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That The Eyes Of Your Heart Would Be </a:t>
            </a:r>
            <a:r>
              <a:rPr lang="en-US" sz="5400" b="1" i="1" dirty="0">
                <a:solidFill>
                  <a:schemeClr val="bg1"/>
                </a:solidFill>
              </a:rPr>
              <a:t>Enlightened</a:t>
            </a:r>
            <a:br>
              <a:rPr lang="en-US" sz="5400" b="1" i="1" dirty="0">
                <a:solidFill>
                  <a:schemeClr val="bg1"/>
                </a:solidFill>
              </a:rPr>
            </a:br>
            <a:r>
              <a:rPr lang="en-US" sz="4400" i="1" dirty="0">
                <a:solidFill>
                  <a:schemeClr val="bg1"/>
                </a:solidFill>
              </a:rPr>
              <a:t>-</a:t>
            </a:r>
            <a:r>
              <a:rPr lang="en-US" sz="4400" dirty="0">
                <a:solidFill>
                  <a:schemeClr val="bg1"/>
                </a:solidFill>
              </a:rPr>
              <a:t>Eph 1:8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D72408-5727-FC74-D776-A930FE644C43}"/>
              </a:ext>
            </a:extLst>
          </p:cNvPr>
          <p:cNvSpPr txBox="1">
            <a:spLocks/>
          </p:cNvSpPr>
          <p:nvPr/>
        </p:nvSpPr>
        <p:spPr>
          <a:xfrm>
            <a:off x="600690" y="4531602"/>
            <a:ext cx="8624430" cy="164422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Enlightenment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language also rightly has deep religious roots. </a:t>
            </a:r>
          </a:p>
        </p:txBody>
      </p:sp>
    </p:spTree>
    <p:extLst>
      <p:ext uri="{BB962C8B-B14F-4D97-AF65-F5344CB8AC3E}">
        <p14:creationId xmlns:p14="http://schemas.microsoft.com/office/powerpoint/2010/main" val="823625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lose-up of a person's face with blue eyes&#10;&#10;Description automatically generated">
            <a:extLst>
              <a:ext uri="{FF2B5EF4-FFF2-40B4-BE49-F238E27FC236}">
                <a16:creationId xmlns:a16="http://schemas.microsoft.com/office/drawing/2014/main" id="{A3C5C2BB-4C1C-7E27-1FD5-0EE0F7557E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6284" y="10"/>
            <a:ext cx="12191999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CF716-BDB2-E000-5688-16637289F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8" y="276129"/>
            <a:ext cx="12170664" cy="8557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5600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Eyes Of Your Heart </a:t>
            </a:r>
            <a:r>
              <a:rPr lang="en-US" sz="5600" b="1" i="1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Enlightened </a:t>
            </a:r>
            <a:r>
              <a:rPr lang="en-US" sz="5600" i="1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-</a:t>
            </a:r>
            <a:r>
              <a:rPr lang="en-US" sz="5600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Eph 1:8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5854FF-ABF9-2934-66E9-0AC076ADF657}"/>
              </a:ext>
            </a:extLst>
          </p:cNvPr>
          <p:cNvSpPr txBox="1"/>
          <p:nvPr/>
        </p:nvSpPr>
        <p:spPr>
          <a:xfrm>
            <a:off x="373224" y="1203649"/>
            <a:ext cx="1133669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Paul prayed for mature conduct &amp; </a:t>
            </a:r>
            <a:r>
              <a:rPr lang="en-US" sz="4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BELIEF.</a:t>
            </a:r>
            <a:r>
              <a:rPr lang="en-US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/>
            <a:r>
              <a:rPr lang="en-US" sz="3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[Eph 1:15-19]</a:t>
            </a:r>
            <a:r>
              <a:rPr lang="en-US" sz="3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Godly wisdom sharpens the mind. </a:t>
            </a:r>
            <a:br>
              <a:rPr lang="en-US" sz="3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Creation points to a powerful Creator </a:t>
            </a:r>
            <a:r>
              <a:rPr lang="en-US" sz="3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3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Psm</a:t>
            </a:r>
            <a:r>
              <a:rPr lang="en-US" sz="3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19]</a:t>
            </a:r>
            <a:r>
              <a:rPr lang="en-US" sz="3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en-US" sz="3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Those who refuse, darkened hearts. </a:t>
            </a:r>
            <a:r>
              <a:rPr lang="en-US" sz="3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 1</a:t>
            </a:r>
          </a:p>
          <a:p>
            <a:pPr lvl="1"/>
            <a:r>
              <a:rPr lang="en-US" sz="3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[Eph 5:3-8] </a:t>
            </a:r>
            <a:r>
              <a:rPr lang="en-US" sz="38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no one deceive you</a:t>
            </a:r>
            <a:r>
              <a:rPr lang="en-US" sz="3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Be holy. </a:t>
            </a:r>
            <a:br>
              <a:rPr lang="en-US" sz="3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We must work to </a:t>
            </a:r>
            <a:r>
              <a:rPr lang="en-US" sz="38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discern God’s will</a:t>
            </a:r>
            <a:r>
              <a:rPr lang="en-US" sz="3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[Eph 5:8-17]</a:t>
            </a:r>
            <a:r>
              <a:rPr lang="en-US" sz="3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/>
            <a:r>
              <a:rPr lang="en-US" sz="3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some decisions are morally clear, some are</a:t>
            </a:r>
            <a:br>
              <a:rPr lang="en-US" sz="3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neutral, &amp; others require brave free-thinking. </a:t>
            </a:r>
          </a:p>
        </p:txBody>
      </p:sp>
    </p:spTree>
    <p:extLst>
      <p:ext uri="{BB962C8B-B14F-4D97-AF65-F5344CB8AC3E}">
        <p14:creationId xmlns:p14="http://schemas.microsoft.com/office/powerpoint/2010/main" val="4697874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lose-up of a person's face with blue eyes&#10;&#10;Description automatically generated">
            <a:extLst>
              <a:ext uri="{FF2B5EF4-FFF2-40B4-BE49-F238E27FC236}">
                <a16:creationId xmlns:a16="http://schemas.microsoft.com/office/drawing/2014/main" id="{A3C5C2BB-4C1C-7E27-1FD5-0EE0F7557E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6284" y="10"/>
            <a:ext cx="12191999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CF716-BDB2-E000-5688-16637289F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8" y="276129"/>
            <a:ext cx="12170664" cy="8557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5600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Eyes Of Your Heart </a:t>
            </a:r>
            <a:r>
              <a:rPr lang="en-US" sz="5600" b="1" i="1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Enlightened </a:t>
            </a:r>
            <a:r>
              <a:rPr lang="en-US" sz="5600" i="1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-</a:t>
            </a:r>
            <a:r>
              <a:rPr lang="en-US" sz="5600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Eph 1:8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5854FF-ABF9-2934-66E9-0AC076ADF657}"/>
              </a:ext>
            </a:extLst>
          </p:cNvPr>
          <p:cNvSpPr txBox="1"/>
          <p:nvPr/>
        </p:nvSpPr>
        <p:spPr>
          <a:xfrm>
            <a:off x="373224" y="1203649"/>
            <a:ext cx="11336694" cy="5266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How Should Christians Make Decisions: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Scriptural Test,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Tim 3:16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has God clearly said Yes or No? Obey.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Secrecy Test,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Jn 3:20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are we hiding it from others? God knows.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Survey Test,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 Tim 4:12]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does this set a good or bad example? 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4) Spiritual Test,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[Gal 1:10]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is this peer-pressure or pleasing God?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5) Stumbling Test,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[Ro 14:21]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will this cause others to stumble?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6) Serenity Test,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Php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4:6-7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has prayer delivered </a:t>
            </a:r>
            <a:r>
              <a:rPr lang="en-US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peace of mind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7) Sanctification Test,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[Ro 6:17-19]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does this lead to sanctification?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8) Supreme Test,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Cor 10:31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HOW does this glorify God? 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7301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lose-up of a person's face with blue eyes&#10;&#10;Description automatically generated">
            <a:extLst>
              <a:ext uri="{FF2B5EF4-FFF2-40B4-BE49-F238E27FC236}">
                <a16:creationId xmlns:a16="http://schemas.microsoft.com/office/drawing/2014/main" id="{A3C5C2BB-4C1C-7E27-1FD5-0EE0F7557E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6284" y="10"/>
            <a:ext cx="12191999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CF716-BDB2-E000-5688-16637289F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8" y="276129"/>
            <a:ext cx="12170664" cy="8557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5600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Eyes Of Your Heart </a:t>
            </a:r>
            <a:r>
              <a:rPr lang="en-US" sz="5600" b="1" i="1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Enlightened </a:t>
            </a:r>
            <a:r>
              <a:rPr lang="en-US" sz="5600" i="1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-</a:t>
            </a:r>
            <a:r>
              <a:rPr lang="en-US" sz="5600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Eph 1:8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5854FF-ABF9-2934-66E9-0AC076ADF657}"/>
              </a:ext>
            </a:extLst>
          </p:cNvPr>
          <p:cNvSpPr txBox="1"/>
          <p:nvPr/>
        </p:nvSpPr>
        <p:spPr>
          <a:xfrm>
            <a:off x="373224" y="1203649"/>
            <a:ext cx="1133669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The Difficulty of Applying Specifics: </a:t>
            </a:r>
          </a:p>
          <a:p>
            <a:r>
              <a:rPr lang="en-US" sz="3200" dirty="0">
                <a:solidFill>
                  <a:sysClr val="windowText" lastClr="000000"/>
                </a:solidFill>
              </a:rPr>
              <a:t>	We all have different </a:t>
            </a:r>
            <a:r>
              <a:rPr lang="en-US" sz="3200" i="1" dirty="0">
                <a:solidFill>
                  <a:sysClr val="windowText" lastClr="000000"/>
                </a:solidFill>
              </a:rPr>
              <a:t>gifts &amp; knowledge</a:t>
            </a:r>
            <a:r>
              <a:rPr lang="en-US" sz="3200" dirty="0">
                <a:solidFill>
                  <a:sysClr val="windowText" lastClr="000000"/>
                </a:solidFill>
              </a:rPr>
              <a:t>. </a:t>
            </a:r>
            <a:r>
              <a:rPr lang="en-US" sz="3200" b="1" dirty="0">
                <a:solidFill>
                  <a:sysClr val="windowText" lastClr="000000"/>
                </a:solidFill>
              </a:rPr>
              <a:t>1 Cor 8-14</a:t>
            </a:r>
          </a:p>
          <a:p>
            <a:r>
              <a:rPr lang="en-US" sz="3200" dirty="0">
                <a:solidFill>
                  <a:sysClr val="windowText" lastClr="000000"/>
                </a:solidFill>
              </a:rPr>
              <a:t>	Be careful: Good intentions can add rules God didn’t give. </a:t>
            </a:r>
          </a:p>
          <a:p>
            <a:r>
              <a:rPr lang="en-US" sz="3200" dirty="0">
                <a:solidFill>
                  <a:sysClr val="windowText" lastClr="000000"/>
                </a:solidFill>
              </a:rPr>
              <a:t>	That caution given, let’s return to enlightenment &amp; science. </a:t>
            </a:r>
          </a:p>
          <a:p>
            <a:endParaRPr lang="en-US" sz="3200" dirty="0">
              <a:solidFill>
                <a:sysClr val="windowText" lastClr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3D4B87-F632-DA46-51D1-0C06BF7B6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675" y="2048973"/>
            <a:ext cx="8327300" cy="46841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F223DE-6170-C7AF-232D-BAAA39CB29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29" r="18583"/>
          <a:stretch/>
        </p:blipFill>
        <p:spPr>
          <a:xfrm>
            <a:off x="843610" y="1310719"/>
            <a:ext cx="5806422" cy="51525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58006B-CBF0-DEFD-610B-D7EED97FAB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607" y="1002346"/>
            <a:ext cx="5339797" cy="563319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2AC9A6-DB26-2D19-C969-E0C4BBBB68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6969" y="1014726"/>
            <a:ext cx="5373327" cy="560804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857792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lose-up of a person's face with blue eyes&#10;&#10;Description automatically generated">
            <a:extLst>
              <a:ext uri="{FF2B5EF4-FFF2-40B4-BE49-F238E27FC236}">
                <a16:creationId xmlns:a16="http://schemas.microsoft.com/office/drawing/2014/main" id="{A3C5C2BB-4C1C-7E27-1FD5-0EE0F7557E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6284" y="10"/>
            <a:ext cx="12191999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CF716-BDB2-E000-5688-16637289F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8" y="276129"/>
            <a:ext cx="12170664" cy="8557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5600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Eyes Of Your Heart </a:t>
            </a:r>
            <a:r>
              <a:rPr lang="en-US" sz="5600" b="1" i="1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Enlightened </a:t>
            </a:r>
            <a:r>
              <a:rPr lang="en-US" sz="5600" i="1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-</a:t>
            </a:r>
            <a:r>
              <a:rPr lang="en-US" sz="5600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Eph 1:8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5854FF-ABF9-2934-66E9-0AC076ADF657}"/>
              </a:ext>
            </a:extLst>
          </p:cNvPr>
          <p:cNvSpPr txBox="1"/>
          <p:nvPr/>
        </p:nvSpPr>
        <p:spPr>
          <a:xfrm>
            <a:off x="373224" y="1203649"/>
            <a:ext cx="1133669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The Difficulty of Applying Specifics: </a:t>
            </a:r>
          </a:p>
          <a:p>
            <a:r>
              <a:rPr lang="en-US" sz="3200" dirty="0">
                <a:solidFill>
                  <a:sysClr val="windowText" lastClr="000000"/>
                </a:solidFill>
              </a:rPr>
              <a:t>	We all have different </a:t>
            </a:r>
            <a:r>
              <a:rPr lang="en-US" sz="3200" i="1" dirty="0">
                <a:solidFill>
                  <a:sysClr val="windowText" lastClr="000000"/>
                </a:solidFill>
              </a:rPr>
              <a:t>gifts &amp; knowledge</a:t>
            </a:r>
            <a:r>
              <a:rPr lang="en-US" sz="3200" dirty="0">
                <a:solidFill>
                  <a:sysClr val="windowText" lastClr="000000"/>
                </a:solidFill>
              </a:rPr>
              <a:t>. </a:t>
            </a:r>
            <a:r>
              <a:rPr lang="en-US" sz="3200" b="1" dirty="0">
                <a:solidFill>
                  <a:sysClr val="windowText" lastClr="000000"/>
                </a:solidFill>
              </a:rPr>
              <a:t>1 Cor 8-14</a:t>
            </a:r>
          </a:p>
          <a:p>
            <a:r>
              <a:rPr lang="en-US" sz="3200" dirty="0">
                <a:solidFill>
                  <a:sysClr val="windowText" lastClr="000000"/>
                </a:solidFill>
              </a:rPr>
              <a:t>	Be careful: Good intentions can add rules God didn’t give. </a:t>
            </a:r>
          </a:p>
          <a:p>
            <a:r>
              <a:rPr lang="en-US" sz="3200" dirty="0">
                <a:solidFill>
                  <a:sysClr val="windowText" lastClr="000000"/>
                </a:solidFill>
              </a:rPr>
              <a:t>	That caution given, let’s return to enlightenment &amp; science. </a:t>
            </a:r>
          </a:p>
          <a:p>
            <a:endParaRPr lang="en-US" sz="3200" dirty="0">
              <a:solidFill>
                <a:sysClr val="windowText" lastClr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3D4B87-F632-DA46-51D1-0C06BF7B6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675" y="2048973"/>
            <a:ext cx="8327300" cy="46841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F223DE-6170-C7AF-232D-BAAA39CB29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29" r="18583"/>
          <a:stretch/>
        </p:blipFill>
        <p:spPr>
          <a:xfrm>
            <a:off x="843610" y="1310719"/>
            <a:ext cx="5806422" cy="51525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58006B-CBF0-DEFD-610B-D7EED97FAB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607" y="1002346"/>
            <a:ext cx="5339797" cy="563319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2AC9A6-DB26-2D19-C969-E0C4BBBB68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6969" y="1014726"/>
            <a:ext cx="5373327" cy="560804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EBFF56-C366-D6A8-C966-A5BFF5EF67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58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lose-up of a person's face with blue eyes&#10;&#10;Description automatically generated">
            <a:extLst>
              <a:ext uri="{FF2B5EF4-FFF2-40B4-BE49-F238E27FC236}">
                <a16:creationId xmlns:a16="http://schemas.microsoft.com/office/drawing/2014/main" id="{A3C5C2BB-4C1C-7E27-1FD5-0EE0F7557E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6284" y="10"/>
            <a:ext cx="12191999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CF716-BDB2-E000-5688-16637289F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8" y="276129"/>
            <a:ext cx="12170664" cy="8557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5600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Eyes Of Your Heart </a:t>
            </a:r>
            <a:r>
              <a:rPr lang="en-US" sz="5600" b="1" i="1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Enlightened </a:t>
            </a:r>
            <a:r>
              <a:rPr lang="en-US" sz="5600" i="1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-</a:t>
            </a:r>
            <a:r>
              <a:rPr lang="en-US" sz="5600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Eph 1:8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5854FF-ABF9-2934-66E9-0AC076ADF657}"/>
              </a:ext>
            </a:extLst>
          </p:cNvPr>
          <p:cNvSpPr txBox="1"/>
          <p:nvPr/>
        </p:nvSpPr>
        <p:spPr>
          <a:xfrm>
            <a:off x="373224" y="1203649"/>
            <a:ext cx="1133669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The Difficulty of Applying Specifics: </a:t>
            </a:r>
          </a:p>
          <a:p>
            <a:r>
              <a:rPr lang="en-US" sz="3200" dirty="0">
                <a:solidFill>
                  <a:sysClr val="windowText" lastClr="000000"/>
                </a:solidFill>
              </a:rPr>
              <a:t>	We all have different </a:t>
            </a:r>
            <a:r>
              <a:rPr lang="en-US" sz="3200" i="1" dirty="0">
                <a:solidFill>
                  <a:sysClr val="windowText" lastClr="000000"/>
                </a:solidFill>
              </a:rPr>
              <a:t>gifts &amp; knowledge</a:t>
            </a:r>
            <a:r>
              <a:rPr lang="en-US" sz="3200" dirty="0">
                <a:solidFill>
                  <a:sysClr val="windowText" lastClr="000000"/>
                </a:solidFill>
              </a:rPr>
              <a:t>. </a:t>
            </a:r>
            <a:r>
              <a:rPr lang="en-US" sz="3200" b="1" dirty="0">
                <a:solidFill>
                  <a:sysClr val="windowText" lastClr="000000"/>
                </a:solidFill>
              </a:rPr>
              <a:t>1 Cor 8-14</a:t>
            </a:r>
          </a:p>
          <a:p>
            <a:r>
              <a:rPr lang="en-US" sz="3200" dirty="0">
                <a:solidFill>
                  <a:sysClr val="windowText" lastClr="000000"/>
                </a:solidFill>
              </a:rPr>
              <a:t>	Be careful: Good intentions can add rules God didn’t give. </a:t>
            </a:r>
          </a:p>
          <a:p>
            <a:r>
              <a:rPr lang="en-US" sz="3200" dirty="0">
                <a:solidFill>
                  <a:sysClr val="windowText" lastClr="000000"/>
                </a:solidFill>
              </a:rPr>
              <a:t>	That caution given, let’s return to enlightenment &amp; science. </a:t>
            </a:r>
          </a:p>
          <a:p>
            <a:endParaRPr lang="en-US" sz="3200" dirty="0">
              <a:solidFill>
                <a:sysClr val="windowText" lastClr="000000"/>
              </a:solidFill>
            </a:endParaRPr>
          </a:p>
          <a:p>
            <a:r>
              <a:rPr lang="en-US" sz="4000" b="1" dirty="0">
                <a:solidFill>
                  <a:sysClr val="windowText" lastClr="000000"/>
                </a:solidFill>
              </a:rPr>
              <a:t>What is this generation’s 9/11 moment?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F44F2-F455-EC2C-E57A-FF1AB5BEBD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33" t="8551" r="12364" b="7681"/>
          <a:stretch/>
        </p:blipFill>
        <p:spPr>
          <a:xfrm>
            <a:off x="655484" y="299168"/>
            <a:ext cx="10943976" cy="63193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1B78B6F-E133-18B0-2FE5-DE74050CD848}"/>
              </a:ext>
            </a:extLst>
          </p:cNvPr>
          <p:cNvSpPr/>
          <p:nvPr/>
        </p:nvSpPr>
        <p:spPr>
          <a:xfrm>
            <a:off x="8704487" y="2247089"/>
            <a:ext cx="2493818" cy="140078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March 16</a:t>
            </a:r>
          </a:p>
          <a:p>
            <a:pPr algn="ctr"/>
            <a:r>
              <a:rPr lang="en-US" sz="3600" b="1" dirty="0"/>
              <a:t>2020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E9B7C64-E9C8-328A-0BB7-38078100503D}"/>
              </a:ext>
            </a:extLst>
          </p:cNvPr>
          <p:cNvSpPr/>
          <p:nvPr/>
        </p:nvSpPr>
        <p:spPr>
          <a:xfrm>
            <a:off x="1945973" y="5029201"/>
            <a:ext cx="6623652" cy="115759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When can we lovingly discuss, </a:t>
            </a:r>
            <a:br>
              <a:rPr lang="en-US" sz="3600" dirty="0"/>
            </a:br>
            <a:r>
              <a:rPr lang="en-US" sz="3600" dirty="0"/>
              <a:t>What were the lessons learned? </a:t>
            </a:r>
          </a:p>
        </p:txBody>
      </p:sp>
    </p:spTree>
    <p:extLst>
      <p:ext uri="{BB962C8B-B14F-4D97-AF65-F5344CB8AC3E}">
        <p14:creationId xmlns:p14="http://schemas.microsoft.com/office/powerpoint/2010/main" val="3121130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511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Arial Narrow</vt:lpstr>
      <vt:lpstr>Calibri</vt:lpstr>
      <vt:lpstr>Office Theme</vt:lpstr>
      <vt:lpstr>PowerPoint Presentation</vt:lpstr>
      <vt:lpstr>That The Eyes Of Your Heart Would Be Enlightened -Eph 1:8</vt:lpstr>
      <vt:lpstr>Eyes Of Your Heart Enlightened -Eph 1:8</vt:lpstr>
      <vt:lpstr>Eyes Of Your Heart Enlightened -Eph 1:8</vt:lpstr>
      <vt:lpstr>Eyes Of Your Heart Enlightened -Eph 1:8</vt:lpstr>
      <vt:lpstr>Eyes Of Your Heart Enlightened -Eph 1:8</vt:lpstr>
      <vt:lpstr>Eyes Of Your Heart Enlightened -Eph 1:8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Coulter Wickerham</dc:creator>
  <cp:lastModifiedBy>Coulter Wickerham</cp:lastModifiedBy>
  <cp:revision>4</cp:revision>
  <dcterms:created xsi:type="dcterms:W3CDTF">2024-03-14T04:35:17Z</dcterms:created>
  <dcterms:modified xsi:type="dcterms:W3CDTF">2024-03-14T15:28:36Z</dcterms:modified>
</cp:coreProperties>
</file>